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3"/>
  </p:notesMasterIdLst>
  <p:handoutMasterIdLst>
    <p:handoutMasterId r:id="rId64"/>
  </p:handoutMasterIdLst>
  <p:sldIdLst>
    <p:sldId id="256" r:id="rId2"/>
    <p:sldId id="258" r:id="rId3"/>
    <p:sldId id="407" r:id="rId4"/>
    <p:sldId id="408" r:id="rId5"/>
    <p:sldId id="384" r:id="rId6"/>
    <p:sldId id="262" r:id="rId7"/>
    <p:sldId id="441" r:id="rId8"/>
    <p:sldId id="442" r:id="rId9"/>
    <p:sldId id="443" r:id="rId10"/>
    <p:sldId id="446" r:id="rId11"/>
    <p:sldId id="444" r:id="rId12"/>
    <p:sldId id="393" r:id="rId13"/>
    <p:sldId id="326" r:id="rId14"/>
    <p:sldId id="327" r:id="rId15"/>
    <p:sldId id="321" r:id="rId16"/>
    <p:sldId id="322" r:id="rId17"/>
    <p:sldId id="323" r:id="rId18"/>
    <p:sldId id="324" r:id="rId19"/>
    <p:sldId id="325" r:id="rId20"/>
    <p:sldId id="265" r:id="rId21"/>
    <p:sldId id="405" r:id="rId22"/>
    <p:sldId id="310" r:id="rId23"/>
    <p:sldId id="451" r:id="rId24"/>
    <p:sldId id="311" r:id="rId25"/>
    <p:sldId id="279" r:id="rId26"/>
    <p:sldId id="286" r:id="rId27"/>
    <p:sldId id="391" r:id="rId28"/>
    <p:sldId id="261" r:id="rId29"/>
    <p:sldId id="399" r:id="rId30"/>
    <p:sldId id="263" r:id="rId31"/>
    <p:sldId id="397" r:id="rId32"/>
    <p:sldId id="448" r:id="rId33"/>
    <p:sldId id="415" r:id="rId34"/>
    <p:sldId id="416" r:id="rId35"/>
    <p:sldId id="417" r:id="rId36"/>
    <p:sldId id="447" r:id="rId37"/>
    <p:sldId id="419" r:id="rId38"/>
    <p:sldId id="420" r:id="rId39"/>
    <p:sldId id="421" r:id="rId40"/>
    <p:sldId id="422" r:id="rId41"/>
    <p:sldId id="440" r:id="rId42"/>
    <p:sldId id="423" r:id="rId43"/>
    <p:sldId id="424" r:id="rId44"/>
    <p:sldId id="437" r:id="rId45"/>
    <p:sldId id="438" r:id="rId46"/>
    <p:sldId id="435" r:id="rId47"/>
    <p:sldId id="436" r:id="rId48"/>
    <p:sldId id="352" r:id="rId49"/>
    <p:sldId id="387" r:id="rId50"/>
    <p:sldId id="353" r:id="rId51"/>
    <p:sldId id="354" r:id="rId52"/>
    <p:sldId id="412" r:id="rId53"/>
    <p:sldId id="413" r:id="rId54"/>
    <p:sldId id="414" r:id="rId55"/>
    <p:sldId id="401" r:id="rId56"/>
    <p:sldId id="402" r:id="rId57"/>
    <p:sldId id="403" r:id="rId58"/>
    <p:sldId id="434" r:id="rId59"/>
    <p:sldId id="431" r:id="rId60"/>
    <p:sldId id="432" r:id="rId61"/>
    <p:sldId id="411" r:id="rId6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ACA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18" autoAdjust="0"/>
    <p:restoredTop sz="98032" autoAdjust="0"/>
  </p:normalViewPr>
  <p:slideViewPr>
    <p:cSldViewPr>
      <p:cViewPr varScale="1">
        <p:scale>
          <a:sx n="67" d="100"/>
          <a:sy n="67" d="100"/>
        </p:scale>
        <p:origin x="1122" y="60"/>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4" y="1"/>
            <a:ext cx="2982912" cy="466725"/>
          </a:xfrm>
          <a:prstGeom prst="rect">
            <a:avLst/>
          </a:prstGeom>
        </p:spPr>
        <p:txBody>
          <a:bodyPr vert="horz" lIns="91440" tIns="45720" rIns="91440" bIns="45720" rtlCol="0"/>
          <a:lstStyle>
            <a:lvl1pPr algn="r">
              <a:defRPr sz="1200"/>
            </a:lvl1pPr>
          </a:lstStyle>
          <a:p>
            <a:fld id="{37B1370C-6133-4DC1-8915-493A0CA01092}" type="datetimeFigureOut">
              <a:rPr lang="en-US" smtClean="0"/>
              <a:t>1/22/2019</a:t>
            </a:fld>
            <a:endParaRPr lang="en-US"/>
          </a:p>
        </p:txBody>
      </p:sp>
      <p:sp>
        <p:nvSpPr>
          <p:cNvPr id="4" name="Footer Placeholder 3"/>
          <p:cNvSpPr>
            <a:spLocks noGrp="1"/>
          </p:cNvSpPr>
          <p:nvPr>
            <p:ph type="ftr" sz="quarter" idx="2"/>
          </p:nvPr>
        </p:nvSpPr>
        <p:spPr>
          <a:xfrm>
            <a:off x="1" y="8829676"/>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4" y="8829676"/>
            <a:ext cx="2982912" cy="466725"/>
          </a:xfrm>
          <a:prstGeom prst="rect">
            <a:avLst/>
          </a:prstGeom>
        </p:spPr>
        <p:txBody>
          <a:bodyPr vert="horz" lIns="91440" tIns="45720" rIns="91440" bIns="45720" rtlCol="0" anchor="b"/>
          <a:lstStyle>
            <a:lvl1pPr algn="r">
              <a:defRPr sz="1200"/>
            </a:lvl1pPr>
          </a:lstStyle>
          <a:p>
            <a:fld id="{D3D84788-60F5-4EFC-BCD4-A72A5B132947}" type="slidenum">
              <a:rPr lang="en-US" smtClean="0"/>
              <a:t>‹#›</a:t>
            </a:fld>
            <a:endParaRPr lang="en-US"/>
          </a:p>
        </p:txBody>
      </p:sp>
    </p:spTree>
    <p:extLst>
      <p:ext uri="{BB962C8B-B14F-4D97-AF65-F5344CB8AC3E}">
        <p14:creationId xmlns:p14="http://schemas.microsoft.com/office/powerpoint/2010/main" val="1774411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1"/>
            <a:ext cx="2982119" cy="464820"/>
          </a:xfrm>
          <a:prstGeom prst="rect">
            <a:avLst/>
          </a:prstGeom>
        </p:spPr>
        <p:txBody>
          <a:bodyPr vert="horz" lIns="92446" tIns="46223" rIns="92446" bIns="46223" rtlCol="0"/>
          <a:lstStyle>
            <a:lvl1pPr algn="r">
              <a:defRPr sz="1200"/>
            </a:lvl1pPr>
          </a:lstStyle>
          <a:p>
            <a:fld id="{F0093EBE-B32F-4CA1-B764-2343C3571BA5}" type="datetimeFigureOut">
              <a:rPr lang="en-US" smtClean="0"/>
              <a:t>1/22/2019</a:t>
            </a:fld>
            <a:endParaRPr lang="en-US"/>
          </a:p>
        </p:txBody>
      </p:sp>
      <p:sp>
        <p:nvSpPr>
          <p:cNvPr id="4" name="Slide Image Placeholder 3"/>
          <p:cNvSpPr>
            <a:spLocks noGrp="1" noRot="1" noChangeAspect="1"/>
          </p:cNvSpPr>
          <p:nvPr>
            <p:ph type="sldImg" idx="2"/>
          </p:nvPr>
        </p:nvSpPr>
        <p:spPr>
          <a:xfrm>
            <a:off x="1117600" y="696913"/>
            <a:ext cx="4648200" cy="3487737"/>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4820"/>
          </a:xfrm>
          <a:prstGeom prst="rect">
            <a:avLst/>
          </a:prstGeom>
        </p:spPr>
        <p:txBody>
          <a:bodyPr vert="horz" lIns="92446" tIns="46223" rIns="92446" bIns="46223" rtlCol="0" anchor="b"/>
          <a:lstStyle>
            <a:lvl1pPr algn="r">
              <a:defRPr sz="1200"/>
            </a:lvl1pPr>
          </a:lstStyle>
          <a:p>
            <a:fld id="{A95ABD1B-664F-4639-8258-FD1DFE552399}" type="slidenum">
              <a:rPr lang="en-US" smtClean="0"/>
              <a:t>‹#›</a:t>
            </a:fld>
            <a:endParaRPr lang="en-US"/>
          </a:p>
        </p:txBody>
      </p:sp>
    </p:spTree>
    <p:extLst>
      <p:ext uri="{BB962C8B-B14F-4D97-AF65-F5344CB8AC3E}">
        <p14:creationId xmlns:p14="http://schemas.microsoft.com/office/powerpoint/2010/main" val="47519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569B0198-C775-44C4-84F0-1A7A4C19BF42}" type="slidenum">
              <a:rPr lang="en-GB" sz="1200">
                <a:solidFill>
                  <a:srgbClr val="000000"/>
                </a:solidFill>
                <a:latin typeface="DejaVu Sans Condensed" pitchFamily="16" charset="0"/>
              </a:rPr>
              <a:pPr>
                <a:buFont typeface="Wingdings" pitchFamily="2" charset="2"/>
                <a:buNone/>
              </a:pPr>
              <a:t>2</a:t>
            </a:fld>
            <a:endParaRPr lang="en-GB" sz="1200">
              <a:solidFill>
                <a:srgbClr val="000000"/>
              </a:solidFill>
              <a:latin typeface="DejaVu Sans Condensed" pitchFamily="16" charset="0"/>
            </a:endParaRPr>
          </a:p>
        </p:txBody>
      </p:sp>
      <p:sp>
        <p:nvSpPr>
          <p:cNvPr id="148483"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148484"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8000"/>
              </a:lnSpc>
              <a:tabLst>
                <a:tab pos="459019" algn="l"/>
                <a:tab pos="921248" algn="l"/>
                <a:tab pos="1383478" algn="l"/>
                <a:tab pos="1845707" algn="l"/>
                <a:tab pos="2307936" algn="l"/>
                <a:tab pos="2770165" algn="l"/>
                <a:tab pos="3232394" algn="l"/>
                <a:tab pos="3694624" algn="l"/>
                <a:tab pos="4156853" algn="l"/>
                <a:tab pos="4619082" algn="l"/>
                <a:tab pos="5081311" algn="l"/>
                <a:tab pos="5543540" algn="l"/>
                <a:tab pos="6005770" algn="l"/>
                <a:tab pos="6467999" algn="l"/>
                <a:tab pos="6930228" algn="l"/>
                <a:tab pos="7392457" algn="l"/>
                <a:tab pos="7854686" algn="l"/>
                <a:tab pos="8316916" algn="l"/>
                <a:tab pos="8779145" algn="l"/>
                <a:tab pos="9241374" algn="l"/>
              </a:tabLst>
            </a:pPr>
            <a:r>
              <a:rPr lang="en-GB" dirty="0"/>
              <a:t>When warfarin was used to control rats, natural selection </a:t>
            </a:r>
            <a:r>
              <a:rPr lang="en-GB" dirty="0" err="1"/>
              <a:t>favored</a:t>
            </a:r>
            <a:r>
              <a:rPr lang="en-GB" dirty="0"/>
              <a:t> individuals with a mutation for warfarin resistance – </a:t>
            </a:r>
          </a:p>
          <a:p>
            <a:pPr>
              <a:lnSpc>
                <a:spcPct val="98000"/>
              </a:lnSpc>
              <a:tabLst>
                <a:tab pos="459019" algn="l"/>
                <a:tab pos="921248" algn="l"/>
                <a:tab pos="1383478" algn="l"/>
                <a:tab pos="1845707" algn="l"/>
                <a:tab pos="2307936" algn="l"/>
                <a:tab pos="2770165" algn="l"/>
                <a:tab pos="3232394" algn="l"/>
                <a:tab pos="3694624" algn="l"/>
                <a:tab pos="4156853" algn="l"/>
                <a:tab pos="4619082" algn="l"/>
                <a:tab pos="5081311" algn="l"/>
                <a:tab pos="5543540" algn="l"/>
                <a:tab pos="6005770" algn="l"/>
                <a:tab pos="6467999" algn="l"/>
                <a:tab pos="6930228" algn="l"/>
                <a:tab pos="7392457" algn="l"/>
                <a:tab pos="7854686" algn="l"/>
                <a:tab pos="8316916" algn="l"/>
                <a:tab pos="8779145" algn="l"/>
                <a:tab pos="9241374" algn="l"/>
              </a:tabLst>
            </a:pPr>
            <a:r>
              <a:rPr lang="en-GB" dirty="0"/>
              <a:t>The result was a population of rats that couldn’t be killed with poison.</a:t>
            </a:r>
          </a:p>
          <a:p>
            <a:pPr>
              <a:lnSpc>
                <a:spcPct val="98000"/>
              </a:lnSpc>
              <a:tabLst>
                <a:tab pos="459019" algn="l"/>
                <a:tab pos="921248" algn="l"/>
                <a:tab pos="1383478" algn="l"/>
                <a:tab pos="1845707" algn="l"/>
                <a:tab pos="2307936" algn="l"/>
                <a:tab pos="2770165" algn="l"/>
                <a:tab pos="3232394" algn="l"/>
                <a:tab pos="3694624" algn="l"/>
                <a:tab pos="4156853" algn="l"/>
                <a:tab pos="4619082" algn="l"/>
                <a:tab pos="5081311" algn="l"/>
                <a:tab pos="5543540" algn="l"/>
                <a:tab pos="6005770" algn="l"/>
                <a:tab pos="6467999" algn="l"/>
                <a:tab pos="6930228" algn="l"/>
                <a:tab pos="7392457" algn="l"/>
                <a:tab pos="7854686" algn="l"/>
                <a:tab pos="8316916" algn="l"/>
                <a:tab pos="8779145" algn="l"/>
                <a:tab pos="9241374" algn="l"/>
              </a:tabLst>
            </a:pPr>
            <a:r>
              <a:rPr lang="en-GB" dirty="0"/>
              <a:t>Now warfarin is rarely used or effective.</a:t>
            </a:r>
          </a:p>
          <a:p>
            <a:endParaRPr lang="en-US" dirty="0" smtClean="0">
              <a:latin typeface="Times New Roman" pitchFamily="18" charset="0"/>
            </a:endParaRPr>
          </a:p>
        </p:txBody>
      </p:sp>
    </p:spTree>
    <p:extLst>
      <p:ext uri="{BB962C8B-B14F-4D97-AF65-F5344CB8AC3E}">
        <p14:creationId xmlns:p14="http://schemas.microsoft.com/office/powerpoint/2010/main" val="76633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898"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5F185850-9052-409F-99AB-7FA98B7B2D26}" type="slidenum">
              <a:rPr lang="en-GB" sz="1200">
                <a:solidFill>
                  <a:srgbClr val="000000"/>
                </a:solidFill>
                <a:latin typeface="DejaVu Sans Condensed" pitchFamily="16" charset="0"/>
              </a:rPr>
              <a:pPr>
                <a:buFont typeface="Wingdings" pitchFamily="2" charset="2"/>
                <a:buNone/>
              </a:pPr>
              <a:t>19</a:t>
            </a:fld>
            <a:endParaRPr lang="en-GB" sz="1200">
              <a:solidFill>
                <a:srgbClr val="000000"/>
              </a:solidFill>
              <a:latin typeface="DejaVu Sans Condensed" pitchFamily="16" charset="0"/>
            </a:endParaRPr>
          </a:p>
        </p:txBody>
      </p:sp>
      <p:sp>
        <p:nvSpPr>
          <p:cNvPr id="208899" name="Text Box 1"/>
          <p:cNvSpPr txBox="1">
            <a:spLocks noChangeArrowheads="1"/>
          </p:cNvSpPr>
          <p:nvPr/>
        </p:nvSpPr>
        <p:spPr bwMode="auto">
          <a:xfrm>
            <a:off x="1146970" y="697230"/>
            <a:ext cx="4584689"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08900"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411094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64050755-276D-49B5-809A-C35593292523}" type="slidenum">
              <a:rPr lang="en-GB" sz="1200">
                <a:solidFill>
                  <a:srgbClr val="000000"/>
                </a:solidFill>
                <a:latin typeface="DejaVu Sans Condensed" pitchFamily="16" charset="0"/>
              </a:rPr>
              <a:pPr>
                <a:buFont typeface="Wingdings" pitchFamily="2" charset="2"/>
                <a:buNone/>
              </a:pPr>
              <a:t>20</a:t>
            </a:fld>
            <a:endParaRPr lang="en-GB" sz="1200">
              <a:solidFill>
                <a:srgbClr val="000000"/>
              </a:solidFill>
              <a:latin typeface="DejaVu Sans Condensed" pitchFamily="16" charset="0"/>
            </a:endParaRPr>
          </a:p>
        </p:txBody>
      </p:sp>
      <p:sp>
        <p:nvSpPr>
          <p:cNvPr id="154627"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154628"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457714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A0973C90-E910-4E4C-9151-72F1D2101C8E}" type="slidenum">
              <a:rPr lang="en-GB" sz="1200">
                <a:solidFill>
                  <a:srgbClr val="000000"/>
                </a:solidFill>
                <a:latin typeface="DejaVu Sans Condensed" pitchFamily="16" charset="0"/>
              </a:rPr>
              <a:pPr>
                <a:buFont typeface="Wingdings" pitchFamily="2" charset="2"/>
                <a:buNone/>
              </a:pPr>
              <a:t>22</a:t>
            </a:fld>
            <a:endParaRPr lang="en-GB" sz="1200">
              <a:solidFill>
                <a:srgbClr val="000000"/>
              </a:solidFill>
              <a:latin typeface="DejaVu Sans Condensed" pitchFamily="16" charset="0"/>
            </a:endParaRPr>
          </a:p>
        </p:txBody>
      </p:sp>
      <p:sp>
        <p:nvSpPr>
          <p:cNvPr id="195587" name="Text Box 1"/>
          <p:cNvSpPr txBox="1">
            <a:spLocks noChangeArrowheads="1"/>
          </p:cNvSpPr>
          <p:nvPr/>
        </p:nvSpPr>
        <p:spPr bwMode="auto">
          <a:xfrm>
            <a:off x="1146970" y="697230"/>
            <a:ext cx="4584689"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195588"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25426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E2ADFAAD-C2A3-4D5A-8CE2-BFD319EFD869}" type="slidenum">
              <a:rPr lang="en-US" sz="1200">
                <a:solidFill>
                  <a:prstClr val="black"/>
                </a:solidFill>
                <a:latin typeface="Times" pitchFamily="28" charset="0"/>
              </a:rPr>
              <a:pPr>
                <a:buFont typeface="Wingdings" pitchFamily="2" charset="2"/>
                <a:buNone/>
              </a:pPr>
              <a:t>23</a:t>
            </a:fld>
            <a:endParaRPr lang="en-US" sz="1200">
              <a:solidFill>
                <a:prstClr val="black"/>
              </a:solidFill>
              <a:latin typeface="Times" pitchFamily="28" charset="0"/>
            </a:endParaRPr>
          </a:p>
        </p:txBody>
      </p:sp>
      <p:sp>
        <p:nvSpPr>
          <p:cNvPr id="196611" name="Rectangle 2"/>
          <p:cNvSpPr>
            <a:spLocks noGrp="1" noRot="1" noChangeAspect="1" noChangeArrowheads="1" noTextEdit="1"/>
          </p:cNvSpPr>
          <p:nvPr>
            <p:ph type="sldImg"/>
          </p:nvPr>
        </p:nvSpPr>
        <p:spPr>
          <a:xfrm>
            <a:off x="1112838" y="696913"/>
            <a:ext cx="4645025" cy="3484562"/>
          </a:xfrm>
          <a:ln/>
        </p:spPr>
      </p:sp>
      <p:sp>
        <p:nvSpPr>
          <p:cNvPr id="19661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990678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CE87444A-66D0-472A-AB6A-7953EA740B6F}" type="slidenum">
              <a:rPr lang="en-GB" sz="1200">
                <a:solidFill>
                  <a:srgbClr val="000000"/>
                </a:solidFill>
                <a:latin typeface="DejaVu Sans Condensed" pitchFamily="16" charset="0"/>
              </a:rPr>
              <a:pPr>
                <a:buFont typeface="Wingdings" pitchFamily="2" charset="2"/>
                <a:buNone/>
              </a:pPr>
              <a:t>25</a:t>
            </a:fld>
            <a:endParaRPr lang="en-GB" sz="1200">
              <a:solidFill>
                <a:srgbClr val="000000"/>
              </a:solidFill>
              <a:latin typeface="DejaVu Sans Condensed" pitchFamily="16" charset="0"/>
            </a:endParaRPr>
          </a:p>
        </p:txBody>
      </p:sp>
      <p:sp>
        <p:nvSpPr>
          <p:cNvPr id="163843"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163844"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4250374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B7E53131-85E7-4B33-B34E-CEC84BEA8695}" type="slidenum">
              <a:rPr lang="en-GB" sz="1200">
                <a:solidFill>
                  <a:srgbClr val="000000"/>
                </a:solidFill>
                <a:latin typeface="DejaVu Sans Condensed" pitchFamily="16" charset="0"/>
              </a:rPr>
              <a:pPr>
                <a:buFont typeface="Wingdings" pitchFamily="2" charset="2"/>
                <a:buNone/>
              </a:pPr>
              <a:t>26</a:t>
            </a:fld>
            <a:endParaRPr lang="en-GB" sz="1200">
              <a:solidFill>
                <a:srgbClr val="000000"/>
              </a:solidFill>
              <a:latin typeface="DejaVu Sans Condensed" pitchFamily="16" charset="0"/>
            </a:endParaRPr>
          </a:p>
        </p:txBody>
      </p:sp>
      <p:sp>
        <p:nvSpPr>
          <p:cNvPr id="171011" name="Text Box 1"/>
          <p:cNvSpPr txBox="1">
            <a:spLocks noChangeArrowheads="1"/>
          </p:cNvSpPr>
          <p:nvPr/>
        </p:nvSpPr>
        <p:spPr bwMode="auto">
          <a:xfrm>
            <a:off x="1146970" y="697230"/>
            <a:ext cx="4586283"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171012"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028418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658A53A8-25EE-4E7E-9FD6-F069EBA672F4}" type="slidenum">
              <a:rPr lang="en-GB" sz="1200">
                <a:solidFill>
                  <a:srgbClr val="000000"/>
                </a:solidFill>
                <a:latin typeface="DejaVu Sans Condensed" pitchFamily="16" charset="0"/>
              </a:rPr>
              <a:pPr>
                <a:buFont typeface="Wingdings" pitchFamily="2" charset="2"/>
                <a:buNone/>
              </a:pPr>
              <a:t>28</a:t>
            </a:fld>
            <a:endParaRPr lang="en-GB" sz="1200">
              <a:solidFill>
                <a:srgbClr val="000000"/>
              </a:solidFill>
              <a:latin typeface="DejaVu Sans Condensed" pitchFamily="16" charset="0"/>
            </a:endParaRPr>
          </a:p>
        </p:txBody>
      </p:sp>
      <p:sp>
        <p:nvSpPr>
          <p:cNvPr id="150531"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150532"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1567821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algn="ctr" eaLnBrk="0" fontAlgn="base" hangingPunct="0">
              <a:spcBef>
                <a:spcPct val="0"/>
              </a:spcBef>
              <a:spcAft>
                <a:spcPct val="0"/>
              </a:spcAft>
              <a:defRPr>
                <a:solidFill>
                  <a:schemeClr val="tx1"/>
                </a:solidFill>
                <a:latin typeface="Arial" charset="0"/>
              </a:defRPr>
            </a:lvl6pPr>
            <a:lvl7pPr marL="3004490" indent="-231115" algn="ctr" eaLnBrk="0" fontAlgn="base" hangingPunct="0">
              <a:spcBef>
                <a:spcPct val="0"/>
              </a:spcBef>
              <a:spcAft>
                <a:spcPct val="0"/>
              </a:spcAft>
              <a:defRPr>
                <a:solidFill>
                  <a:schemeClr val="tx1"/>
                </a:solidFill>
                <a:latin typeface="Arial" charset="0"/>
              </a:defRPr>
            </a:lvl7pPr>
            <a:lvl8pPr marL="3466719" indent="-231115" algn="ctr" eaLnBrk="0" fontAlgn="base" hangingPunct="0">
              <a:spcBef>
                <a:spcPct val="0"/>
              </a:spcBef>
              <a:spcAft>
                <a:spcPct val="0"/>
              </a:spcAft>
              <a:defRPr>
                <a:solidFill>
                  <a:schemeClr val="tx1"/>
                </a:solidFill>
                <a:latin typeface="Arial" charset="0"/>
              </a:defRPr>
            </a:lvl8pPr>
            <a:lvl9pPr marL="3928948" indent="-231115" algn="ctr" eaLnBrk="0" fontAlgn="base" hangingPunct="0">
              <a:spcBef>
                <a:spcPct val="0"/>
              </a:spcBef>
              <a:spcAft>
                <a:spcPct val="0"/>
              </a:spcAft>
              <a:defRPr>
                <a:solidFill>
                  <a:schemeClr val="tx1"/>
                </a:solidFill>
                <a:latin typeface="Arial" charset="0"/>
              </a:defRPr>
            </a:lvl9pPr>
          </a:lstStyle>
          <a:p>
            <a:pPr eaLnBrk="1" hangingPunct="1"/>
            <a:fld id="{F97FAF43-2249-41EC-90AA-F5A1885BE300}" type="slidenum">
              <a:rPr lang="en-US"/>
              <a:pPr eaLnBrk="1" hangingPunct="1"/>
              <a:t>29</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62744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C0B1AFDF-9A7A-4478-9CFD-506980E0CEC0}" type="slidenum">
              <a:rPr lang="en-GB" sz="1200">
                <a:solidFill>
                  <a:srgbClr val="000000"/>
                </a:solidFill>
                <a:latin typeface="DejaVu Sans Condensed" pitchFamily="16" charset="0"/>
              </a:rPr>
              <a:pPr>
                <a:buFont typeface="Wingdings" pitchFamily="2" charset="2"/>
                <a:buNone/>
              </a:pPr>
              <a:t>30</a:t>
            </a:fld>
            <a:endParaRPr lang="en-GB" sz="1200">
              <a:solidFill>
                <a:srgbClr val="000000"/>
              </a:solidFill>
              <a:latin typeface="DejaVu Sans Condensed" pitchFamily="16" charset="0"/>
            </a:endParaRPr>
          </a:p>
        </p:txBody>
      </p:sp>
      <p:sp>
        <p:nvSpPr>
          <p:cNvPr id="152579"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152580"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1536560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A9CA5219-A9ED-4640-9F97-6C6DBA1EFCA1}" type="slidenum">
              <a:rPr lang="en-GB" sz="1200">
                <a:solidFill>
                  <a:srgbClr val="000000"/>
                </a:solidFill>
                <a:latin typeface="DejaVu Sans Condensed" pitchFamily="16" charset="0"/>
              </a:rPr>
              <a:pPr>
                <a:buFont typeface="Wingdings" pitchFamily="2" charset="2"/>
                <a:buNone/>
              </a:pPr>
              <a:t>35</a:t>
            </a:fld>
            <a:endParaRPr lang="en-GB" sz="1200">
              <a:solidFill>
                <a:srgbClr val="000000"/>
              </a:solidFill>
              <a:latin typeface="DejaVu Sans Condensed" pitchFamily="16" charset="0"/>
            </a:endParaRPr>
          </a:p>
        </p:txBody>
      </p:sp>
      <p:sp>
        <p:nvSpPr>
          <p:cNvPr id="211971"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solidFill>
                <a:prstClr val="white"/>
              </a:solidFill>
            </a:endParaRPr>
          </a:p>
        </p:txBody>
      </p:sp>
      <p:sp>
        <p:nvSpPr>
          <p:cNvPr id="211972"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33032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FC8CA457-CC59-4CF7-9BEB-BA14DA815FEA}" type="slidenum">
              <a:rPr lang="en-GB" sz="1200">
                <a:solidFill>
                  <a:srgbClr val="000000"/>
                </a:solidFill>
                <a:latin typeface="DejaVu Sans Condensed" pitchFamily="16" charset="0"/>
              </a:rPr>
              <a:pPr>
                <a:buFont typeface="Wingdings" pitchFamily="2" charset="2"/>
                <a:buNone/>
              </a:pPr>
              <a:t>6</a:t>
            </a:fld>
            <a:endParaRPr lang="en-GB" sz="1200">
              <a:solidFill>
                <a:srgbClr val="000000"/>
              </a:solidFill>
              <a:latin typeface="DejaVu Sans Condensed" pitchFamily="16" charset="0"/>
            </a:endParaRPr>
          </a:p>
        </p:txBody>
      </p:sp>
      <p:sp>
        <p:nvSpPr>
          <p:cNvPr id="151555"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151556"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1285634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C56611F2-EE5A-4E96-AC70-0781A09D3FC5}" type="slidenum">
              <a:rPr lang="en-GB" sz="1200">
                <a:solidFill>
                  <a:srgbClr val="000000"/>
                </a:solidFill>
                <a:latin typeface="DejaVu Sans Condensed" pitchFamily="16" charset="0"/>
              </a:rPr>
              <a:pPr>
                <a:buFont typeface="Wingdings" pitchFamily="2" charset="2"/>
                <a:buNone/>
              </a:pPr>
              <a:t>37</a:t>
            </a:fld>
            <a:endParaRPr lang="en-GB" sz="1200">
              <a:solidFill>
                <a:srgbClr val="000000"/>
              </a:solidFill>
              <a:latin typeface="DejaVu Sans Condensed" pitchFamily="16" charset="0"/>
            </a:endParaRPr>
          </a:p>
        </p:txBody>
      </p:sp>
      <p:sp>
        <p:nvSpPr>
          <p:cNvPr id="214019" name="Text Box 1"/>
          <p:cNvSpPr txBox="1">
            <a:spLocks noChangeArrowheads="1"/>
          </p:cNvSpPr>
          <p:nvPr/>
        </p:nvSpPr>
        <p:spPr bwMode="auto">
          <a:xfrm>
            <a:off x="1146970" y="697230"/>
            <a:ext cx="4584689"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solidFill>
                <a:prstClr val="white"/>
              </a:solidFill>
            </a:endParaRPr>
          </a:p>
        </p:txBody>
      </p:sp>
      <p:sp>
        <p:nvSpPr>
          <p:cNvPr id="214020"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2150116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066"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099AD62B-9586-4D66-8E43-CB6EFEB65FAA}" type="slidenum">
              <a:rPr lang="en-GB" sz="1200">
                <a:solidFill>
                  <a:srgbClr val="000000"/>
                </a:solidFill>
                <a:latin typeface="DejaVu Sans Condensed" pitchFamily="16" charset="0"/>
              </a:rPr>
              <a:pPr>
                <a:buFont typeface="Wingdings" pitchFamily="2" charset="2"/>
                <a:buNone/>
              </a:pPr>
              <a:t>38</a:t>
            </a:fld>
            <a:endParaRPr lang="en-GB" sz="1200">
              <a:solidFill>
                <a:srgbClr val="000000"/>
              </a:solidFill>
              <a:latin typeface="DejaVu Sans Condensed" pitchFamily="16" charset="0"/>
            </a:endParaRPr>
          </a:p>
        </p:txBody>
      </p:sp>
      <p:sp>
        <p:nvSpPr>
          <p:cNvPr id="216067"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solidFill>
                <a:prstClr val="white"/>
              </a:solidFill>
            </a:endParaRPr>
          </a:p>
        </p:txBody>
      </p:sp>
      <p:sp>
        <p:nvSpPr>
          <p:cNvPr id="216068"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1402921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090"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B5BE61BA-BF88-4313-9044-C60BE1022949}" type="slidenum">
              <a:rPr lang="en-GB" sz="1200">
                <a:solidFill>
                  <a:srgbClr val="000000"/>
                </a:solidFill>
                <a:latin typeface="DejaVu Sans Condensed" pitchFamily="16" charset="0"/>
              </a:rPr>
              <a:pPr>
                <a:buFont typeface="Wingdings" pitchFamily="2" charset="2"/>
                <a:buNone/>
              </a:pPr>
              <a:t>39</a:t>
            </a:fld>
            <a:endParaRPr lang="en-GB" sz="1200">
              <a:solidFill>
                <a:srgbClr val="000000"/>
              </a:solidFill>
              <a:latin typeface="DejaVu Sans Condensed" pitchFamily="16" charset="0"/>
            </a:endParaRPr>
          </a:p>
        </p:txBody>
      </p:sp>
      <p:sp>
        <p:nvSpPr>
          <p:cNvPr id="217091"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solidFill>
                <a:prstClr val="white"/>
              </a:solidFill>
            </a:endParaRPr>
          </a:p>
        </p:txBody>
      </p:sp>
      <p:sp>
        <p:nvSpPr>
          <p:cNvPr id="217092"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541152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B0BB37C8-322A-477E-9916-61C5570B86B2}" type="slidenum">
              <a:rPr lang="en-GB" sz="1200">
                <a:solidFill>
                  <a:srgbClr val="000000"/>
                </a:solidFill>
                <a:latin typeface="DejaVu Sans Condensed" pitchFamily="16" charset="0"/>
              </a:rPr>
              <a:pPr>
                <a:buFont typeface="Wingdings" pitchFamily="2" charset="2"/>
                <a:buNone/>
              </a:pPr>
              <a:t>40</a:t>
            </a:fld>
            <a:endParaRPr lang="en-GB" sz="1200">
              <a:solidFill>
                <a:srgbClr val="000000"/>
              </a:solidFill>
              <a:latin typeface="DejaVu Sans Condensed" pitchFamily="16" charset="0"/>
            </a:endParaRPr>
          </a:p>
        </p:txBody>
      </p:sp>
      <p:sp>
        <p:nvSpPr>
          <p:cNvPr id="218115"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solidFill>
                <a:prstClr val="white"/>
              </a:solidFill>
            </a:endParaRPr>
          </a:p>
        </p:txBody>
      </p:sp>
      <p:sp>
        <p:nvSpPr>
          <p:cNvPr id="218116"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532055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BADEC9E6-0B46-4772-8E38-D2720CA59DE1}" type="slidenum">
              <a:rPr lang="en-GB" sz="1200">
                <a:solidFill>
                  <a:srgbClr val="000000"/>
                </a:solidFill>
                <a:latin typeface="DejaVu Sans Condensed" pitchFamily="16" charset="0"/>
              </a:rPr>
              <a:pPr>
                <a:buFont typeface="Wingdings" pitchFamily="2" charset="2"/>
                <a:buNone/>
              </a:pPr>
              <a:t>41</a:t>
            </a:fld>
            <a:endParaRPr lang="en-GB" sz="1200">
              <a:solidFill>
                <a:srgbClr val="000000"/>
              </a:solidFill>
              <a:latin typeface="DejaVu Sans Condensed" pitchFamily="16" charset="0"/>
            </a:endParaRPr>
          </a:p>
        </p:txBody>
      </p:sp>
      <p:sp>
        <p:nvSpPr>
          <p:cNvPr id="234499"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34500"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2164995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6E5523E8-2F97-4F3E-9043-C0F7CAE3330F}" type="slidenum">
              <a:rPr lang="en-GB" sz="1200">
                <a:solidFill>
                  <a:srgbClr val="000000"/>
                </a:solidFill>
                <a:latin typeface="DejaVu Sans Condensed" pitchFamily="16" charset="0"/>
              </a:rPr>
              <a:pPr>
                <a:buFont typeface="Wingdings" pitchFamily="2" charset="2"/>
                <a:buNone/>
              </a:pPr>
              <a:t>42</a:t>
            </a:fld>
            <a:endParaRPr lang="en-GB" sz="1200">
              <a:solidFill>
                <a:srgbClr val="000000"/>
              </a:solidFill>
              <a:latin typeface="DejaVu Sans Condensed" pitchFamily="16" charset="0"/>
            </a:endParaRPr>
          </a:p>
        </p:txBody>
      </p:sp>
      <p:sp>
        <p:nvSpPr>
          <p:cNvPr id="220163"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solidFill>
                <a:prstClr val="white"/>
              </a:solidFill>
            </a:endParaRPr>
          </a:p>
        </p:txBody>
      </p:sp>
      <p:sp>
        <p:nvSpPr>
          <p:cNvPr id="220164"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4073530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186"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9697051C-E78B-42D8-A31C-ECED84773876}" type="slidenum">
              <a:rPr lang="en-GB" sz="1200">
                <a:solidFill>
                  <a:srgbClr val="000000"/>
                </a:solidFill>
                <a:latin typeface="DejaVu Sans Condensed" pitchFamily="16" charset="0"/>
              </a:rPr>
              <a:pPr>
                <a:buFont typeface="Wingdings" pitchFamily="2" charset="2"/>
                <a:buNone/>
              </a:pPr>
              <a:t>43</a:t>
            </a:fld>
            <a:endParaRPr lang="en-GB" sz="1200">
              <a:solidFill>
                <a:srgbClr val="000000"/>
              </a:solidFill>
              <a:latin typeface="DejaVu Sans Condensed" pitchFamily="16" charset="0"/>
            </a:endParaRPr>
          </a:p>
        </p:txBody>
      </p:sp>
      <p:sp>
        <p:nvSpPr>
          <p:cNvPr id="221187"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solidFill>
                <a:prstClr val="white"/>
              </a:solidFill>
            </a:endParaRPr>
          </a:p>
        </p:txBody>
      </p:sp>
      <p:sp>
        <p:nvSpPr>
          <p:cNvPr id="221188"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2559349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5B732BD6-CC84-4F4C-AD16-E6B125A5C729}" type="slidenum">
              <a:rPr lang="en-GB" sz="1200">
                <a:solidFill>
                  <a:srgbClr val="000000"/>
                </a:solidFill>
                <a:latin typeface="DejaVu Sans Condensed" pitchFamily="16" charset="0"/>
              </a:rPr>
              <a:pPr>
                <a:buFont typeface="Wingdings" pitchFamily="2" charset="2"/>
                <a:buNone/>
              </a:pPr>
              <a:t>44</a:t>
            </a:fld>
            <a:endParaRPr lang="en-GB" sz="1200">
              <a:solidFill>
                <a:srgbClr val="000000"/>
              </a:solidFill>
              <a:latin typeface="DejaVu Sans Condensed" pitchFamily="16" charset="0"/>
            </a:endParaRPr>
          </a:p>
        </p:txBody>
      </p:sp>
      <p:sp>
        <p:nvSpPr>
          <p:cNvPr id="231427"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31428"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1622940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21E78B1D-39F1-4EDB-832B-707D41B6FDA0}" type="slidenum">
              <a:rPr lang="en-GB" sz="1200">
                <a:solidFill>
                  <a:srgbClr val="000000"/>
                </a:solidFill>
                <a:latin typeface="DejaVu Sans Condensed" pitchFamily="16" charset="0"/>
              </a:rPr>
              <a:pPr>
                <a:buFont typeface="Wingdings" pitchFamily="2" charset="2"/>
                <a:buNone/>
              </a:pPr>
              <a:t>45</a:t>
            </a:fld>
            <a:endParaRPr lang="en-GB" sz="1200">
              <a:solidFill>
                <a:srgbClr val="000000"/>
              </a:solidFill>
              <a:latin typeface="DejaVu Sans Condensed" pitchFamily="16" charset="0"/>
            </a:endParaRPr>
          </a:p>
        </p:txBody>
      </p:sp>
      <p:sp>
        <p:nvSpPr>
          <p:cNvPr id="232451"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32452"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068274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D34751D0-753D-4F1F-A420-30E8BE214CC0}" type="slidenum">
              <a:rPr lang="en-GB" sz="1200">
                <a:solidFill>
                  <a:srgbClr val="000000"/>
                </a:solidFill>
                <a:latin typeface="DejaVu Sans Condensed" pitchFamily="16" charset="0"/>
              </a:rPr>
              <a:pPr>
                <a:buFont typeface="Wingdings" pitchFamily="2" charset="2"/>
                <a:buNone/>
              </a:pPr>
              <a:t>46</a:t>
            </a:fld>
            <a:endParaRPr lang="en-GB" sz="1200">
              <a:solidFill>
                <a:srgbClr val="000000"/>
              </a:solidFill>
              <a:latin typeface="DejaVu Sans Condensed" pitchFamily="16" charset="0"/>
            </a:endParaRPr>
          </a:p>
        </p:txBody>
      </p:sp>
      <p:sp>
        <p:nvSpPr>
          <p:cNvPr id="228355"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28356"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481177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5ABD1B-664F-4639-8258-FD1DFE552399}" type="slidenum">
              <a:rPr lang="en-US" smtClean="0"/>
              <a:t>8</a:t>
            </a:fld>
            <a:endParaRPr lang="en-US"/>
          </a:p>
        </p:txBody>
      </p:sp>
    </p:spTree>
    <p:extLst>
      <p:ext uri="{BB962C8B-B14F-4D97-AF65-F5344CB8AC3E}">
        <p14:creationId xmlns:p14="http://schemas.microsoft.com/office/powerpoint/2010/main" val="1613192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974190EB-3460-476E-9B83-BC4914771297}" type="slidenum">
              <a:rPr lang="en-GB" sz="1200">
                <a:solidFill>
                  <a:srgbClr val="000000"/>
                </a:solidFill>
                <a:latin typeface="DejaVu Sans Condensed" pitchFamily="16" charset="0"/>
              </a:rPr>
              <a:pPr>
                <a:buFont typeface="Wingdings" pitchFamily="2" charset="2"/>
                <a:buNone/>
              </a:pPr>
              <a:t>47</a:t>
            </a:fld>
            <a:endParaRPr lang="en-GB" sz="1200">
              <a:solidFill>
                <a:srgbClr val="000000"/>
              </a:solidFill>
              <a:latin typeface="DejaVu Sans Condensed" pitchFamily="16" charset="0"/>
            </a:endParaRPr>
          </a:p>
        </p:txBody>
      </p:sp>
      <p:sp>
        <p:nvSpPr>
          <p:cNvPr id="230403"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30404"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106330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AC202101-27BB-45DF-B985-2D34AA378EC3}" type="slidenum">
              <a:rPr lang="en-GB" sz="1200">
                <a:solidFill>
                  <a:srgbClr val="000000"/>
                </a:solidFill>
                <a:latin typeface="DejaVu Sans Condensed" pitchFamily="16" charset="0"/>
              </a:rPr>
              <a:pPr>
                <a:buFont typeface="Wingdings" pitchFamily="2" charset="2"/>
                <a:buNone/>
              </a:pPr>
              <a:t>48</a:t>
            </a:fld>
            <a:endParaRPr lang="en-GB" sz="1200">
              <a:solidFill>
                <a:srgbClr val="000000"/>
              </a:solidFill>
              <a:latin typeface="DejaVu Sans Condensed" pitchFamily="16" charset="0"/>
            </a:endParaRPr>
          </a:p>
        </p:txBody>
      </p:sp>
      <p:sp>
        <p:nvSpPr>
          <p:cNvPr id="236547"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36548"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205118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70"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E93651B9-5986-4BB7-AF78-4AA4D39C06B1}" type="slidenum">
              <a:rPr lang="en-GB" sz="1200">
                <a:solidFill>
                  <a:srgbClr val="000000"/>
                </a:solidFill>
                <a:latin typeface="DejaVu Sans Condensed" pitchFamily="16" charset="0"/>
              </a:rPr>
              <a:pPr>
                <a:buFont typeface="Wingdings" pitchFamily="2" charset="2"/>
                <a:buNone/>
              </a:pPr>
              <a:t>50</a:t>
            </a:fld>
            <a:endParaRPr lang="en-GB" sz="1200">
              <a:solidFill>
                <a:srgbClr val="000000"/>
              </a:solidFill>
              <a:latin typeface="DejaVu Sans Condensed" pitchFamily="16" charset="0"/>
            </a:endParaRPr>
          </a:p>
        </p:txBody>
      </p:sp>
      <p:sp>
        <p:nvSpPr>
          <p:cNvPr id="237571"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37572"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2733366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38594"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72BADAC3-67C5-48FF-B0E5-1A797B2D6125}" type="slidenum">
              <a:rPr lang="en-GB" sz="1200">
                <a:solidFill>
                  <a:srgbClr val="000000"/>
                </a:solidFill>
                <a:latin typeface="DejaVu Sans Condensed" pitchFamily="16" charset="0"/>
              </a:rPr>
              <a:pPr>
                <a:buFont typeface="Wingdings" pitchFamily="2" charset="2"/>
                <a:buNone/>
              </a:pPr>
              <a:t>51</a:t>
            </a:fld>
            <a:endParaRPr lang="en-GB" sz="1200">
              <a:solidFill>
                <a:srgbClr val="000000"/>
              </a:solidFill>
              <a:latin typeface="DejaVu Sans Condensed" pitchFamily="16" charset="0"/>
            </a:endParaRPr>
          </a:p>
        </p:txBody>
      </p:sp>
      <p:sp>
        <p:nvSpPr>
          <p:cNvPr id="238595" name="Rectangle 2"/>
          <p:cNvSpPr>
            <a:spLocks noGrp="1" noRot="1" noChangeAspect="1" noChangeArrowheads="1" noTextEdit="1"/>
          </p:cNvSpPr>
          <p:nvPr>
            <p:ph type="sldImg"/>
          </p:nvPr>
        </p:nvSpPr>
        <p:spPr>
          <a:xfrm>
            <a:off x="1117600" y="698500"/>
            <a:ext cx="4648200" cy="3486150"/>
          </a:xfrm>
          <a:ln/>
        </p:spPr>
      </p:sp>
      <p:sp>
        <p:nvSpPr>
          <p:cNvPr id="238596" name="Rectangle 3"/>
          <p:cNvSpPr>
            <a:spLocks noGrp="1" noChangeArrowheads="1"/>
          </p:cNvSpPr>
          <p:nvPr>
            <p:ph type="body" idx="1"/>
          </p:nvPr>
        </p:nvSpPr>
        <p:spPr>
          <a:xfrm>
            <a:off x="915983" y="4415790"/>
            <a:ext cx="5049849" cy="4181767"/>
          </a:xfrm>
          <a:solidFill>
            <a:srgbClr val="FFFFFF"/>
          </a:solidFill>
          <a:ln>
            <a:solidFill>
              <a:srgbClr val="000000"/>
            </a:solidFill>
            <a:miter lim="800000"/>
            <a:headEnd/>
            <a:tailEnd/>
          </a:ln>
        </p:spPr>
        <p:txBody>
          <a:bodyPr lIns="92432" tIns="46217" rIns="92432" bIns="46217"/>
          <a:lstStyle/>
          <a:p>
            <a:r>
              <a:rPr lang="el-GR" b="1" smtClean="0">
                <a:latin typeface="Times New Roman" pitchFamily="18" charset="0"/>
                <a:cs typeface="Arial" pitchFamily="34" charset="0"/>
              </a:rPr>
              <a:t>Figure 18.25</a:t>
            </a:r>
          </a:p>
        </p:txBody>
      </p:sp>
    </p:spTree>
    <p:extLst>
      <p:ext uri="{BB962C8B-B14F-4D97-AF65-F5344CB8AC3E}">
        <p14:creationId xmlns:p14="http://schemas.microsoft.com/office/powerpoint/2010/main" val="3857507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18"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1FAF3367-473D-40E9-B708-7153286CBDE7}" type="slidenum">
              <a:rPr lang="en-GB" sz="1200">
                <a:solidFill>
                  <a:srgbClr val="000000"/>
                </a:solidFill>
                <a:latin typeface="DejaVu Sans Condensed" pitchFamily="16" charset="0"/>
              </a:rPr>
              <a:pPr>
                <a:buFont typeface="Wingdings" pitchFamily="2" charset="2"/>
                <a:buNone/>
              </a:pPr>
              <a:t>59</a:t>
            </a:fld>
            <a:endParaRPr lang="en-GB" sz="1200">
              <a:solidFill>
                <a:srgbClr val="000000"/>
              </a:solidFill>
              <a:latin typeface="DejaVu Sans Condensed" pitchFamily="16" charset="0"/>
            </a:endParaRPr>
          </a:p>
        </p:txBody>
      </p:sp>
      <p:sp>
        <p:nvSpPr>
          <p:cNvPr id="239619"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solidFill>
                <a:prstClr val="white"/>
              </a:solidFill>
            </a:endParaRPr>
          </a:p>
        </p:txBody>
      </p:sp>
      <p:sp>
        <p:nvSpPr>
          <p:cNvPr id="239620"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407609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2A5208B1-A20C-4FA2-84AC-9BD4027F36C1}" type="slidenum">
              <a:rPr lang="en-GB" sz="1200">
                <a:solidFill>
                  <a:srgbClr val="000000"/>
                </a:solidFill>
                <a:latin typeface="DejaVu Sans Condensed" pitchFamily="16" charset="0"/>
              </a:rPr>
              <a:pPr>
                <a:buFont typeface="Wingdings" pitchFamily="2" charset="2"/>
                <a:buNone/>
              </a:pPr>
              <a:t>60</a:t>
            </a:fld>
            <a:endParaRPr lang="en-GB" sz="1200">
              <a:solidFill>
                <a:srgbClr val="000000"/>
              </a:solidFill>
              <a:latin typeface="DejaVu Sans Condensed" pitchFamily="16" charset="0"/>
            </a:endParaRPr>
          </a:p>
        </p:txBody>
      </p:sp>
      <p:sp>
        <p:nvSpPr>
          <p:cNvPr id="241667" name="Text Box 1"/>
          <p:cNvSpPr txBox="1">
            <a:spLocks noChangeArrowheads="1"/>
          </p:cNvSpPr>
          <p:nvPr/>
        </p:nvSpPr>
        <p:spPr bwMode="auto">
          <a:xfrm>
            <a:off x="1146970" y="697230"/>
            <a:ext cx="4581503"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solidFill>
                <a:prstClr val="white"/>
              </a:solidFill>
            </a:endParaRPr>
          </a:p>
        </p:txBody>
      </p:sp>
      <p:sp>
        <p:nvSpPr>
          <p:cNvPr id="241668"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284484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22F88968-F10E-4807-AB7B-58CE2B679C5A}" type="slidenum">
              <a:rPr lang="en-GB" sz="1200">
                <a:solidFill>
                  <a:srgbClr val="000000"/>
                </a:solidFill>
                <a:latin typeface="DejaVu Sans Condensed" pitchFamily="16" charset="0"/>
              </a:rPr>
              <a:pPr>
                <a:buFont typeface="Wingdings" pitchFamily="2" charset="2"/>
                <a:buNone/>
              </a:pPr>
              <a:t>13</a:t>
            </a:fld>
            <a:endParaRPr lang="en-GB" sz="1200">
              <a:solidFill>
                <a:srgbClr val="000000"/>
              </a:solidFill>
              <a:latin typeface="DejaVu Sans Condensed" pitchFamily="16" charset="0"/>
            </a:endParaRPr>
          </a:p>
        </p:txBody>
      </p:sp>
      <p:sp>
        <p:nvSpPr>
          <p:cNvPr id="209923"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09924"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1307022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2AF8EE58-75D6-4E53-A8DB-794D38CF0584}" type="slidenum">
              <a:rPr lang="en-GB" sz="1200">
                <a:solidFill>
                  <a:srgbClr val="000000"/>
                </a:solidFill>
                <a:latin typeface="DejaVu Sans Condensed" pitchFamily="16" charset="0"/>
              </a:rPr>
              <a:pPr>
                <a:buFont typeface="Wingdings" pitchFamily="2" charset="2"/>
                <a:buNone/>
              </a:pPr>
              <a:t>14</a:t>
            </a:fld>
            <a:endParaRPr lang="en-GB" sz="1200">
              <a:solidFill>
                <a:srgbClr val="000000"/>
              </a:solidFill>
              <a:latin typeface="DejaVu Sans Condensed" pitchFamily="16" charset="0"/>
            </a:endParaRPr>
          </a:p>
        </p:txBody>
      </p:sp>
      <p:sp>
        <p:nvSpPr>
          <p:cNvPr id="210947" name="Text Box 1"/>
          <p:cNvSpPr txBox="1">
            <a:spLocks noChangeArrowheads="1"/>
          </p:cNvSpPr>
          <p:nvPr/>
        </p:nvSpPr>
        <p:spPr bwMode="auto">
          <a:xfrm>
            <a:off x="1146970" y="697230"/>
            <a:ext cx="4584689"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10948"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225038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629C87BE-812F-44CA-90BF-4E3830622A6A}" type="slidenum">
              <a:rPr lang="en-GB" sz="1200">
                <a:solidFill>
                  <a:srgbClr val="000000"/>
                </a:solidFill>
                <a:latin typeface="DejaVu Sans Condensed" pitchFamily="16" charset="0"/>
              </a:rPr>
              <a:pPr>
                <a:buFont typeface="Wingdings" pitchFamily="2" charset="2"/>
                <a:buNone/>
              </a:pPr>
              <a:t>15</a:t>
            </a:fld>
            <a:endParaRPr lang="en-GB" sz="1200">
              <a:solidFill>
                <a:srgbClr val="000000"/>
              </a:solidFill>
              <a:latin typeface="DejaVu Sans Condensed" pitchFamily="16" charset="0"/>
            </a:endParaRPr>
          </a:p>
        </p:txBody>
      </p:sp>
      <p:sp>
        <p:nvSpPr>
          <p:cNvPr id="204803" name="Text Box 1"/>
          <p:cNvSpPr txBox="1">
            <a:spLocks noChangeArrowheads="1"/>
          </p:cNvSpPr>
          <p:nvPr/>
        </p:nvSpPr>
        <p:spPr bwMode="auto">
          <a:xfrm>
            <a:off x="1146970" y="697230"/>
            <a:ext cx="45878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04804"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82184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AB9E4BC6-9563-445F-975B-0DA79B12F96C}" type="slidenum">
              <a:rPr lang="en-GB" sz="1200">
                <a:solidFill>
                  <a:srgbClr val="000000"/>
                </a:solidFill>
                <a:latin typeface="DejaVu Sans Condensed" pitchFamily="16" charset="0"/>
              </a:rPr>
              <a:pPr>
                <a:buFont typeface="Wingdings" pitchFamily="2" charset="2"/>
                <a:buNone/>
              </a:pPr>
              <a:t>16</a:t>
            </a:fld>
            <a:endParaRPr lang="en-GB" sz="1200">
              <a:solidFill>
                <a:srgbClr val="000000"/>
              </a:solidFill>
              <a:latin typeface="DejaVu Sans Condensed" pitchFamily="16" charset="0"/>
            </a:endParaRPr>
          </a:p>
        </p:txBody>
      </p:sp>
      <p:sp>
        <p:nvSpPr>
          <p:cNvPr id="205827" name="Text Box 1"/>
          <p:cNvSpPr txBox="1">
            <a:spLocks noChangeArrowheads="1"/>
          </p:cNvSpPr>
          <p:nvPr/>
        </p:nvSpPr>
        <p:spPr bwMode="auto">
          <a:xfrm>
            <a:off x="1146970" y="697230"/>
            <a:ext cx="4584689"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05828"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72473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850"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23FE2A18-A0F6-4CD3-855F-E8C9CDAE6E4B}" type="slidenum">
              <a:rPr lang="en-GB" sz="1200">
                <a:solidFill>
                  <a:srgbClr val="000000"/>
                </a:solidFill>
                <a:latin typeface="DejaVu Sans Condensed" pitchFamily="16" charset="0"/>
              </a:rPr>
              <a:pPr>
                <a:buFont typeface="Wingdings" pitchFamily="2" charset="2"/>
                <a:buNone/>
              </a:pPr>
              <a:t>17</a:t>
            </a:fld>
            <a:endParaRPr lang="en-GB" sz="1200">
              <a:solidFill>
                <a:srgbClr val="000000"/>
              </a:solidFill>
              <a:latin typeface="DejaVu Sans Condensed" pitchFamily="16" charset="0"/>
            </a:endParaRPr>
          </a:p>
        </p:txBody>
      </p:sp>
      <p:sp>
        <p:nvSpPr>
          <p:cNvPr id="206851" name="Text Box 2"/>
          <p:cNvSpPr txBox="1">
            <a:spLocks noChangeArrowheads="1"/>
          </p:cNvSpPr>
          <p:nvPr/>
        </p:nvSpPr>
        <p:spPr bwMode="auto">
          <a:xfrm>
            <a:off x="1146970" y="697230"/>
            <a:ext cx="4584689"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06852" name="Rectangle 3"/>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27175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12"/>
          <p:cNvSpPr>
            <a:spLocks noGrp="1" noChangeArrowheads="1"/>
          </p:cNvSpPr>
          <p:nvPr>
            <p:ph type="sldNum" sz="quarter"/>
          </p:nvPr>
        </p:nvSpPr>
        <p:spPr>
          <a:noFill/>
        </p:spPr>
        <p:txBody>
          <a:bodyPr/>
          <a:lstStyle>
            <a:lvl1pPr>
              <a:tabLst>
                <a:tab pos="731863" algn="l"/>
                <a:tab pos="1463726" algn="l"/>
                <a:tab pos="2195589" algn="l"/>
                <a:tab pos="2927452" algn="l"/>
              </a:tabLst>
              <a:defRPr sz="2400">
                <a:solidFill>
                  <a:schemeClr val="bg1"/>
                </a:solidFill>
                <a:latin typeface="Arial" pitchFamily="34" charset="0"/>
                <a:ea typeface="ＭＳ Ｐゴシック" pitchFamily="34" charset="-128"/>
              </a:defRPr>
            </a:lvl1pPr>
            <a:lvl2pPr marL="751122" indent="-288893">
              <a:tabLst>
                <a:tab pos="731863" algn="l"/>
                <a:tab pos="1463726" algn="l"/>
                <a:tab pos="2195589" algn="l"/>
                <a:tab pos="2927452" algn="l"/>
              </a:tabLst>
              <a:defRPr sz="2400">
                <a:solidFill>
                  <a:schemeClr val="bg1"/>
                </a:solidFill>
                <a:latin typeface="Arial" pitchFamily="34" charset="0"/>
                <a:ea typeface="ＭＳ Ｐゴシック" pitchFamily="34" charset="-128"/>
              </a:defRPr>
            </a:lvl2pPr>
            <a:lvl3pPr marL="1155573"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3pPr>
            <a:lvl4pPr marL="1617802"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4pPr>
            <a:lvl5pPr marL="2080031" indent="-231115">
              <a:tabLst>
                <a:tab pos="731863" algn="l"/>
                <a:tab pos="1463726" algn="l"/>
                <a:tab pos="2195589" algn="l"/>
                <a:tab pos="2927452" algn="l"/>
              </a:tabLst>
              <a:defRPr sz="2400">
                <a:solidFill>
                  <a:schemeClr val="bg1"/>
                </a:solidFill>
                <a:latin typeface="Arial" pitchFamily="34" charset="0"/>
                <a:ea typeface="ＭＳ Ｐゴシック" pitchFamily="34" charset="-128"/>
              </a:defRPr>
            </a:lvl5pPr>
            <a:lvl6pPr marL="2542261"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6pPr>
            <a:lvl7pPr marL="3004490"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7pPr>
            <a:lvl8pPr marL="3466719"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8pPr>
            <a:lvl9pPr marL="3928948" indent="-231115" defTabSz="462229" eaLnBrk="0" fontAlgn="base" hangingPunct="0">
              <a:lnSpc>
                <a:spcPct val="87000"/>
              </a:lnSpc>
              <a:spcBef>
                <a:spcPct val="0"/>
              </a:spcBef>
              <a:spcAft>
                <a:spcPct val="0"/>
              </a:spcAft>
              <a:buClr>
                <a:srgbClr val="000000"/>
              </a:buClr>
              <a:buSzPct val="100000"/>
              <a:buFont typeface="Arial" pitchFamily="34" charset="0"/>
              <a:tabLst>
                <a:tab pos="731863" algn="l"/>
                <a:tab pos="1463726" algn="l"/>
                <a:tab pos="2195589" algn="l"/>
                <a:tab pos="2927452" algn="l"/>
              </a:tabLst>
              <a:defRPr sz="2400">
                <a:solidFill>
                  <a:schemeClr val="bg1"/>
                </a:solidFill>
                <a:latin typeface="Arial" pitchFamily="34" charset="0"/>
                <a:ea typeface="ＭＳ Ｐゴシック" pitchFamily="34" charset="-128"/>
              </a:defRPr>
            </a:lvl9pPr>
          </a:lstStyle>
          <a:p>
            <a:pPr>
              <a:buFont typeface="Wingdings" pitchFamily="2" charset="2"/>
              <a:buNone/>
            </a:pPr>
            <a:fld id="{9D1BC726-4762-45C6-8CBD-5A566C645EE6}" type="slidenum">
              <a:rPr lang="en-GB" sz="1200">
                <a:solidFill>
                  <a:srgbClr val="000000"/>
                </a:solidFill>
                <a:latin typeface="DejaVu Sans Condensed" pitchFamily="16" charset="0"/>
              </a:rPr>
              <a:pPr>
                <a:buFont typeface="Wingdings" pitchFamily="2" charset="2"/>
                <a:buNone/>
              </a:pPr>
              <a:t>18</a:t>
            </a:fld>
            <a:endParaRPr lang="en-GB" sz="1200">
              <a:solidFill>
                <a:srgbClr val="000000"/>
              </a:solidFill>
              <a:latin typeface="DejaVu Sans Condensed" pitchFamily="16" charset="0"/>
            </a:endParaRPr>
          </a:p>
        </p:txBody>
      </p:sp>
      <p:sp>
        <p:nvSpPr>
          <p:cNvPr id="207875" name="Text Box 1"/>
          <p:cNvSpPr txBox="1">
            <a:spLocks noChangeArrowheads="1"/>
          </p:cNvSpPr>
          <p:nvPr/>
        </p:nvSpPr>
        <p:spPr bwMode="auto">
          <a:xfrm>
            <a:off x="1146970" y="697230"/>
            <a:ext cx="4584689"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446" tIns="46223" rIns="92446" bIns="46223"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endParaRPr lang="en-US"/>
          </a:p>
        </p:txBody>
      </p:sp>
      <p:sp>
        <p:nvSpPr>
          <p:cNvPr id="207876" name="Rectangle 2"/>
          <p:cNvSpPr>
            <a:spLocks noGrp="1" noChangeArrowheads="1"/>
          </p:cNvSpPr>
          <p:nvPr>
            <p:ph type="body"/>
          </p:nvPr>
        </p:nvSpPr>
        <p:spPr>
          <a:xfrm>
            <a:off x="917576" y="4415790"/>
            <a:ext cx="5038698" cy="418338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49089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20166A93-FBB8-4A53-A687-949B5385D3D5}" type="datetimeFigureOut">
              <a:rPr lang="en-US" smtClean="0"/>
              <a:t>1/22/2019</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691A5769-F760-4591-9DE7-A10FD28D3FD2}"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166A93-FBB8-4A53-A687-949B5385D3D5}"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A5769-F760-4591-9DE7-A10FD28D3FD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66A93-FBB8-4A53-A687-949B5385D3D5}"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691A5769-F760-4591-9DE7-A10FD28D3FD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343400"/>
          </a:xfrm>
        </p:spPr>
        <p:txBody>
          <a:bodyPr/>
          <a:lstStyle/>
          <a:p>
            <a:pPr lvl="0"/>
            <a:endParaRPr lang="en-US" noProof="0" smtClean="0"/>
          </a:p>
        </p:txBody>
      </p:sp>
    </p:spTree>
    <p:extLst>
      <p:ext uri="{BB962C8B-B14F-4D97-AF65-F5344CB8AC3E}">
        <p14:creationId xmlns:p14="http://schemas.microsoft.com/office/powerpoint/2010/main" val="2770190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0013" y="1827213"/>
            <a:ext cx="7313612" cy="4114800"/>
          </a:xfrm>
        </p:spPr>
        <p:txBody>
          <a:bodyPr/>
          <a:lstStyle/>
          <a:p>
            <a:pPr lvl="0"/>
            <a:endParaRPr lang="en-US"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E216A6C-55E2-48D0-AC5E-82ED82FDBD07}" type="slidenum">
              <a:rPr lang="en-US"/>
              <a:pPr>
                <a:defRPr/>
              </a:pPr>
              <a:t>‹#›</a:t>
            </a:fld>
            <a:endParaRPr lang="en-US"/>
          </a:p>
        </p:txBody>
      </p:sp>
    </p:spTree>
    <p:extLst>
      <p:ext uri="{BB962C8B-B14F-4D97-AF65-F5344CB8AC3E}">
        <p14:creationId xmlns:p14="http://schemas.microsoft.com/office/powerpoint/2010/main" val="11267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66A93-FBB8-4A53-A687-949B5385D3D5}"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A5769-F760-4591-9DE7-A10FD28D3FD2}"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20166A93-FBB8-4A53-A687-949B5385D3D5}" type="datetimeFigureOut">
              <a:rPr lang="en-US" smtClean="0"/>
              <a:t>1/22/2019</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691A5769-F760-4591-9DE7-A10FD28D3FD2}"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166A93-FBB8-4A53-A687-949B5385D3D5}"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A5769-F760-4591-9DE7-A10FD28D3FD2}"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166A93-FBB8-4A53-A687-949B5385D3D5}" type="datetimeFigureOut">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1A5769-F760-4591-9DE7-A10FD28D3FD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0166A93-FBB8-4A53-A687-949B5385D3D5}" type="datetimeFigureOut">
              <a:rPr lang="en-US" smtClean="0"/>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1A5769-F760-4591-9DE7-A10FD28D3FD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20166A93-FBB8-4A53-A687-949B5385D3D5}" type="datetimeFigureOut">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1A5769-F760-4591-9DE7-A10FD28D3FD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166A93-FBB8-4A53-A687-949B5385D3D5}"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691A5769-F760-4591-9DE7-A10FD28D3FD2}"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166A93-FBB8-4A53-A687-949B5385D3D5}"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A5769-F760-4591-9DE7-A10FD28D3FD2}"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20166A93-FBB8-4A53-A687-949B5385D3D5}" type="datetimeFigureOut">
              <a:rPr lang="en-US" smtClean="0"/>
              <a:t>1/22/2019</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691A5769-F760-4591-9DE7-A10FD28D3FD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 id="2147483698" r:id="rId13"/>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EiA5Dc_AiuNvDM&amp;tbnid=6HxFE7YvpXu_OM:&amp;ved=0CAUQjRw&amp;url=http://ncealevel2sci.wikispaces.com/Evolution&amp;ei=uKNlUZa8NKGGiQLPyYHYCA&amp;bvm=bv.44990110,d.cGE&amp;psig=AFQjCNELOJ_zhE4iYmS9xU8n6e_N5H97Sg&amp;ust=136570191336888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hyperlink" Target="http://www.google.com/url?sa=i&amp;rct=j&amp;q=&amp;esrc=s&amp;frm=1&amp;source=images&amp;cd=&amp;cad=rja&amp;docid=QhbVmy1CDla1mM&amp;tbnid=PwZPWedm94hhsM:&amp;ved=0CAUQjRw&amp;url=http://www.gambassa.com/public/project/1898/Daphne,SarahPaulinatimeline.html&amp;ei=pylLUbDyDcr3iwLfuoCYDw&amp;bvm=bv.44158598,d.cGE&amp;psig=AFQjCNHcpfFxgqwipGQvtbLJYvAUrSWhKA&amp;ust=1363966739565727" TargetMode="External"/><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Users\kfoglia\Documents\Division%20Ave%20-%20Levittown\AP%20Bio\%20AP%20TOPICS\02Evolution\Movies%20AP\BirdOfParadiseMatingDance.m4v" TargetMode="External"/><Relationship Id="rId4" Type="http://schemas.openxmlformats.org/officeDocument/2006/relationships/hyperlink" Target="http://youtu.be/nS1tEnfkk6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upload.wikimedia.org/wikipedia/commons/7/72/Black_jaguar.jp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upload.wikimedia.org/wikipedia/commons/f/f6/Jaguar_head_shot.jpg" TargetMode="Externa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Organisms" TargetMode="External"/><Relationship Id="rId7" Type="http://schemas.openxmlformats.org/officeDocument/2006/relationships/hyperlink" Target="http://en.wikipedia.org/wiki/Offspri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en.wikipedia.org/wiki/Fertile" TargetMode="External"/><Relationship Id="rId5" Type="http://schemas.openxmlformats.org/officeDocument/2006/relationships/hyperlink" Target="http://en.wikipedia.org/wiki/Reproduction" TargetMode="External"/><Relationship Id="rId4" Type="http://schemas.openxmlformats.org/officeDocument/2006/relationships/hyperlink" Target="http://en.wikipedia.org/wiki/Interbreedin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com/url?sa=i&amp;rct=j&amp;q=liger&amp;source=images&amp;cd=&amp;cad=rja&amp;docid=mPQMvsBYWgIPEM&amp;tbnid=NZYwzjFEANs1xM:&amp;ved=0CAUQjRw&amp;url=http://envirocivil.com/tips-and-tricks/enviromation/a-liger-rare-animals-enviromation/&amp;ei=gHQKUrueM6GSyAGe-oCYDg&amp;bvm=bv.50500085,d.aWM&amp;psig=AFQjCNE60-BiCMF96gWMvhdgul-vupi46A&amp;ust=137650325968938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upload.wikimedia.org/wikipedia/commons/f/fa/Latimeria_Chalumnae_-_Coelacanth_-_NHMW.jp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8" Type="http://schemas.openxmlformats.org/officeDocument/2006/relationships/hyperlink" Target="http://www.britannica.com/EBchecked/topic/439462/Paleogene-Period" TargetMode="External"/><Relationship Id="rId3" Type="http://schemas.openxmlformats.org/officeDocument/2006/relationships/image" Target="../media/image69.png"/><Relationship Id="rId7" Type="http://schemas.openxmlformats.org/officeDocument/2006/relationships/hyperlink" Target="http://www.britannica.com/EBchecked/topic/142729/Cretaceous-Perio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britannica.com/EBchecked/topic/25501/animal" TargetMode="External"/><Relationship Id="rId5" Type="http://schemas.openxmlformats.org/officeDocument/2006/relationships/hyperlink" Target="http://www.britannica.com/EBchecked/topic/558649/species" TargetMode="External"/><Relationship Id="rId4" Type="http://schemas.openxmlformats.org/officeDocument/2006/relationships/hyperlink" Target="http://www.britannica.com/EBchecked/topic/198987/extinction"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CH </a:t>
            </a:r>
            <a:r>
              <a:rPr lang="en-US" dirty="0" smtClean="0"/>
              <a:t>17</a:t>
            </a:r>
            <a:endParaRPr lang="en-US" dirty="0"/>
          </a:p>
        </p:txBody>
      </p:sp>
      <p:sp>
        <p:nvSpPr>
          <p:cNvPr id="2" name="Title 1"/>
          <p:cNvSpPr>
            <a:spLocks noGrp="1"/>
          </p:cNvSpPr>
          <p:nvPr>
            <p:ph type="title"/>
          </p:nvPr>
        </p:nvSpPr>
        <p:spPr/>
        <p:txBody>
          <a:bodyPr/>
          <a:lstStyle/>
          <a:p>
            <a:r>
              <a:rPr lang="en-US" dirty="0" smtClean="0"/>
              <a:t>Populations genetics and speciation</a:t>
            </a:r>
            <a:endParaRPr lang="en-US" dirty="0"/>
          </a:p>
        </p:txBody>
      </p:sp>
    </p:spTree>
    <p:extLst>
      <p:ext uri="{BB962C8B-B14F-4D97-AF65-F5344CB8AC3E}">
        <p14:creationId xmlns:p14="http://schemas.microsoft.com/office/powerpoint/2010/main" val="161130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 new species form &amp; evolve</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40" y="1676400"/>
            <a:ext cx="8839200" cy="31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7881" y="1981199"/>
            <a:ext cx="3480670" cy="461665"/>
          </a:xfrm>
          <a:prstGeom prst="rect">
            <a:avLst/>
          </a:prstGeom>
          <a:noFill/>
        </p:spPr>
        <p:txBody>
          <a:bodyPr wrap="square" rtlCol="0">
            <a:spAutoFit/>
          </a:bodyPr>
          <a:lstStyle/>
          <a:p>
            <a:r>
              <a:rPr lang="en-US" sz="2400" dirty="0" smtClean="0"/>
              <a:t>There are two phases:</a:t>
            </a:r>
            <a:endParaRPr lang="en-US" sz="2400" dirty="0"/>
          </a:p>
        </p:txBody>
      </p:sp>
      <p:sp>
        <p:nvSpPr>
          <p:cNvPr id="4" name="TextBox 3"/>
          <p:cNvSpPr txBox="1"/>
          <p:nvPr/>
        </p:nvSpPr>
        <p:spPr>
          <a:xfrm>
            <a:off x="1050234" y="3886200"/>
            <a:ext cx="3531706" cy="1200329"/>
          </a:xfrm>
          <a:prstGeom prst="rect">
            <a:avLst/>
          </a:prstGeom>
          <a:noFill/>
        </p:spPr>
        <p:txBody>
          <a:bodyPr wrap="square" rtlCol="0">
            <a:spAutoFit/>
          </a:bodyPr>
          <a:lstStyle/>
          <a:p>
            <a:pPr marL="342900" indent="-342900">
              <a:buAutoNum type="arabicPeriod"/>
            </a:pPr>
            <a:r>
              <a:rPr lang="en-US" sz="2400" u="sng" dirty="0" smtClean="0"/>
              <a:t>Microevolution: </a:t>
            </a:r>
          </a:p>
          <a:p>
            <a:r>
              <a:rPr lang="en-US" sz="2400" u="sng" dirty="0" smtClean="0"/>
              <a:t>How a species evolves on a genetic level.</a:t>
            </a:r>
            <a:endParaRPr lang="en-US" sz="2400" u="sng" dirty="0"/>
          </a:p>
        </p:txBody>
      </p:sp>
      <p:sp>
        <p:nvSpPr>
          <p:cNvPr id="6" name="TextBox 5"/>
          <p:cNvSpPr txBox="1"/>
          <p:nvPr/>
        </p:nvSpPr>
        <p:spPr>
          <a:xfrm>
            <a:off x="4953000" y="2649475"/>
            <a:ext cx="4191000" cy="1200329"/>
          </a:xfrm>
          <a:prstGeom prst="rect">
            <a:avLst/>
          </a:prstGeom>
          <a:solidFill>
            <a:schemeClr val="bg2"/>
          </a:solidFill>
        </p:spPr>
        <p:txBody>
          <a:bodyPr wrap="square" rtlCol="0">
            <a:spAutoFit/>
          </a:bodyPr>
          <a:lstStyle/>
          <a:p>
            <a:r>
              <a:rPr lang="en-US" sz="2400" dirty="0" smtClean="0"/>
              <a:t>2. </a:t>
            </a:r>
            <a:r>
              <a:rPr lang="en-US" sz="2400" u="sng" dirty="0" smtClean="0"/>
              <a:t>Macroevolution:</a:t>
            </a:r>
          </a:p>
          <a:p>
            <a:r>
              <a:rPr lang="en-US" sz="2400" u="sng" dirty="0" smtClean="0"/>
              <a:t>How new species form when they are isolated.</a:t>
            </a:r>
            <a:endParaRPr lang="en-US" sz="2400" u="sng" dirty="0"/>
          </a:p>
        </p:txBody>
      </p:sp>
    </p:spTree>
    <p:extLst>
      <p:ext uri="{BB962C8B-B14F-4D97-AF65-F5344CB8AC3E}">
        <p14:creationId xmlns:p14="http://schemas.microsoft.com/office/powerpoint/2010/main" val="830183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u="sng" dirty="0" smtClean="0"/>
              <a:t>Microevolution is the gradual increase of advantageous traits (ADAPTATIONS) within a population over generations</a:t>
            </a:r>
            <a:r>
              <a:rPr lang="en-US" sz="2400" dirty="0" smtClean="0"/>
              <a:t>.</a:t>
            </a:r>
          </a:p>
          <a:p>
            <a:r>
              <a:rPr lang="en-US" sz="2400" dirty="0" smtClean="0"/>
              <a:t>It causes one species to evolve into another over time.</a:t>
            </a:r>
          </a:p>
        </p:txBody>
      </p:sp>
      <p:sp>
        <p:nvSpPr>
          <p:cNvPr id="3" name="Title 2"/>
          <p:cNvSpPr>
            <a:spLocks noGrp="1"/>
          </p:cNvSpPr>
          <p:nvPr>
            <p:ph type="title"/>
          </p:nvPr>
        </p:nvSpPr>
        <p:spPr/>
        <p:txBody>
          <a:bodyPr/>
          <a:lstStyle/>
          <a:p>
            <a:r>
              <a:rPr lang="en-US" dirty="0" smtClean="0"/>
              <a:t>I. Microevolution</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5755" y="5490983"/>
            <a:ext cx="3429000" cy="124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0576" r="56971" b="26047"/>
          <a:stretch/>
        </p:blipFill>
        <p:spPr bwMode="auto">
          <a:xfrm>
            <a:off x="405383" y="4227544"/>
            <a:ext cx="5206755" cy="189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5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0943" y="1752600"/>
            <a:ext cx="8407893" cy="4834129"/>
          </a:xfrm>
        </p:spPr>
        <p:txBody>
          <a:bodyPr>
            <a:normAutofit fontScale="92500" lnSpcReduction="10000"/>
          </a:bodyPr>
          <a:lstStyle/>
          <a:p>
            <a:r>
              <a:rPr lang="en-US" sz="2800" dirty="0" smtClean="0"/>
              <a:t>Microevolution is shown by identifying changes in the % of individuals showing traits in a population.</a:t>
            </a:r>
          </a:p>
          <a:p>
            <a:r>
              <a:rPr lang="en-US" sz="2800" dirty="0" smtClean="0"/>
              <a:t>There are 5 ways % of individuals showing traits changes.</a:t>
            </a:r>
          </a:p>
          <a:p>
            <a:r>
              <a:rPr lang="en-US" sz="2800" dirty="0" smtClean="0"/>
              <a:t>These allow an organisms to evolve from A </a:t>
            </a:r>
            <a:r>
              <a:rPr lang="en-US" sz="2800" dirty="0" smtClean="0">
                <a:sym typeface="Wingdings" panose="05000000000000000000" pitchFamily="2" charset="2"/>
              </a:rPr>
              <a:t> B</a:t>
            </a:r>
            <a:endParaRPr lang="en-US" sz="2800" dirty="0" smtClean="0"/>
          </a:p>
          <a:p>
            <a:pPr marL="502920" indent="-457200">
              <a:buAutoNum type="arabicPeriod"/>
            </a:pPr>
            <a:r>
              <a:rPr lang="en-US" sz="2800" dirty="0" smtClean="0"/>
              <a:t>Gene Flow</a:t>
            </a:r>
          </a:p>
          <a:p>
            <a:pPr marL="502920" indent="-457200">
              <a:buFont typeface="Wingdings 2" pitchFamily="18" charset="2"/>
              <a:buAutoNum type="arabicPeriod"/>
            </a:pPr>
            <a:r>
              <a:rPr lang="en-US" sz="2800" dirty="0"/>
              <a:t>Genetic Drift</a:t>
            </a:r>
          </a:p>
          <a:p>
            <a:pPr marL="502920" indent="-457200">
              <a:buFont typeface="Wingdings 2" pitchFamily="18" charset="2"/>
              <a:buAutoNum type="arabicPeriod"/>
            </a:pPr>
            <a:r>
              <a:rPr lang="en-US" sz="2800" dirty="0"/>
              <a:t>Mutation</a:t>
            </a:r>
          </a:p>
          <a:p>
            <a:pPr marL="502920" indent="-457200">
              <a:buFont typeface="Wingdings 2" pitchFamily="18" charset="2"/>
              <a:buAutoNum type="arabicPeriod"/>
            </a:pPr>
            <a:r>
              <a:rPr lang="en-US" sz="2800" dirty="0"/>
              <a:t>Non-random Mating</a:t>
            </a:r>
          </a:p>
          <a:p>
            <a:pPr marL="502920" indent="-457200">
              <a:buFont typeface="Wingdings 2" pitchFamily="18" charset="2"/>
              <a:buAutoNum type="arabicPeriod"/>
            </a:pPr>
            <a:r>
              <a:rPr lang="en-US" sz="2800" dirty="0" smtClean="0"/>
              <a:t>Natural Selection</a:t>
            </a:r>
          </a:p>
        </p:txBody>
      </p:sp>
      <p:sp>
        <p:nvSpPr>
          <p:cNvPr id="3" name="Title 2"/>
          <p:cNvSpPr>
            <a:spLocks noGrp="1"/>
          </p:cNvSpPr>
          <p:nvPr>
            <p:ph type="title"/>
          </p:nvPr>
        </p:nvSpPr>
        <p:spPr/>
        <p:txBody>
          <a:bodyPr/>
          <a:lstStyle/>
          <a:p>
            <a:r>
              <a:rPr lang="en-US" dirty="0" smtClean="0"/>
              <a:t>Microevolution</a:t>
            </a:r>
            <a:br>
              <a:rPr lang="en-US" dirty="0" smtClean="0"/>
            </a:br>
            <a:r>
              <a:rPr lang="en-US" dirty="0" smtClean="0"/>
              <a:t>Forces of genetic change</a:t>
            </a:r>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0576" r="56971" b="26047"/>
          <a:stretch/>
        </p:blipFill>
        <p:spPr bwMode="auto">
          <a:xfrm>
            <a:off x="4800600" y="4683657"/>
            <a:ext cx="4063755" cy="148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Brace 14"/>
          <p:cNvSpPr/>
          <p:nvPr/>
        </p:nvSpPr>
        <p:spPr>
          <a:xfrm>
            <a:off x="3832123" y="4354412"/>
            <a:ext cx="1295400" cy="1893988"/>
          </a:xfrm>
          <a:prstGeom prst="rightBrace">
            <a:avLst>
              <a:gd name="adj1" fmla="val 24568"/>
              <a:gd name="adj2" fmla="val 6275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5093205" y="5440804"/>
            <a:ext cx="1938531" cy="633557"/>
          </a:xfrm>
          <a:custGeom>
            <a:avLst/>
            <a:gdLst>
              <a:gd name="connsiteX0" fmla="*/ 0 w 310896"/>
              <a:gd name="connsiteY0" fmla="*/ 0 h 36641"/>
              <a:gd name="connsiteX1" fmla="*/ 100584 w 310896"/>
              <a:gd name="connsiteY1" fmla="*/ 9144 h 36641"/>
              <a:gd name="connsiteX2" fmla="*/ 137160 w 310896"/>
              <a:gd name="connsiteY2" fmla="*/ 18288 h 36641"/>
              <a:gd name="connsiteX3" fmla="*/ 310896 w 310896"/>
              <a:gd name="connsiteY3" fmla="*/ 36576 h 36641"/>
              <a:gd name="connsiteX0" fmla="*/ 0 w 310896"/>
              <a:gd name="connsiteY0" fmla="*/ 0 h 36576"/>
              <a:gd name="connsiteX1" fmla="*/ 100584 w 310896"/>
              <a:gd name="connsiteY1" fmla="*/ 9144 h 36576"/>
              <a:gd name="connsiteX2" fmla="*/ 310896 w 310896"/>
              <a:gd name="connsiteY2" fmla="*/ 36576 h 36576"/>
              <a:gd name="connsiteX0" fmla="*/ 0 w 297874"/>
              <a:gd name="connsiteY0" fmla="*/ 44806 h 56135"/>
              <a:gd name="connsiteX1" fmla="*/ 100584 w 297874"/>
              <a:gd name="connsiteY1" fmla="*/ 53950 h 56135"/>
              <a:gd name="connsiteX2" fmla="*/ 297874 w 297874"/>
              <a:gd name="connsiteY2" fmla="*/ 439 h 56135"/>
              <a:gd name="connsiteX0" fmla="*/ 0 w 297874"/>
              <a:gd name="connsiteY0" fmla="*/ 44367 h 55696"/>
              <a:gd name="connsiteX1" fmla="*/ 100584 w 297874"/>
              <a:gd name="connsiteY1" fmla="*/ 53511 h 55696"/>
              <a:gd name="connsiteX2" fmla="*/ 297874 w 297874"/>
              <a:gd name="connsiteY2" fmla="*/ 0 h 55696"/>
              <a:gd name="connsiteX0" fmla="*/ 0 w 297874"/>
              <a:gd name="connsiteY0" fmla="*/ 44367 h 45276"/>
              <a:gd name="connsiteX1" fmla="*/ 193364 w 297874"/>
              <a:gd name="connsiteY1" fmla="*/ 35024 h 45276"/>
              <a:gd name="connsiteX2" fmla="*/ 297874 w 297874"/>
              <a:gd name="connsiteY2" fmla="*/ 0 h 45276"/>
              <a:gd name="connsiteX0" fmla="*/ 0 w 294619"/>
              <a:gd name="connsiteY0" fmla="*/ 44367 h 45275"/>
              <a:gd name="connsiteX1" fmla="*/ 190109 w 294619"/>
              <a:gd name="connsiteY1" fmla="*/ 35024 h 45275"/>
              <a:gd name="connsiteX2" fmla="*/ 294619 w 294619"/>
              <a:gd name="connsiteY2" fmla="*/ 0 h 45275"/>
              <a:gd name="connsiteX0" fmla="*/ 0 w 294619"/>
              <a:gd name="connsiteY0" fmla="*/ 44367 h 44367"/>
              <a:gd name="connsiteX1" fmla="*/ 190109 w 294619"/>
              <a:gd name="connsiteY1" fmla="*/ 35024 h 44367"/>
              <a:gd name="connsiteX2" fmla="*/ 294619 w 294619"/>
              <a:gd name="connsiteY2" fmla="*/ 0 h 44367"/>
              <a:gd name="connsiteX0" fmla="*/ 0 w 294619"/>
              <a:gd name="connsiteY0" fmla="*/ 44367 h 44367"/>
              <a:gd name="connsiteX1" fmla="*/ 190109 w 294619"/>
              <a:gd name="connsiteY1" fmla="*/ 35024 h 44367"/>
              <a:gd name="connsiteX2" fmla="*/ 294619 w 294619"/>
              <a:gd name="connsiteY2" fmla="*/ 0 h 44367"/>
              <a:gd name="connsiteX0" fmla="*/ 0 w 294619"/>
              <a:gd name="connsiteY0" fmla="*/ 44367 h 44367"/>
              <a:gd name="connsiteX1" fmla="*/ 190109 w 294619"/>
              <a:gd name="connsiteY1" fmla="*/ 35024 h 44367"/>
              <a:gd name="connsiteX2" fmla="*/ 294619 w 294619"/>
              <a:gd name="connsiteY2" fmla="*/ 0 h 44367"/>
              <a:gd name="connsiteX0" fmla="*/ 0 w 294619"/>
              <a:gd name="connsiteY0" fmla="*/ 44367 h 44367"/>
              <a:gd name="connsiteX1" fmla="*/ 190109 w 294619"/>
              <a:gd name="connsiteY1" fmla="*/ 35024 h 44367"/>
              <a:gd name="connsiteX2" fmla="*/ 294619 w 294619"/>
              <a:gd name="connsiteY2" fmla="*/ 0 h 44367"/>
              <a:gd name="connsiteX0" fmla="*/ 0 w 266948"/>
              <a:gd name="connsiteY0" fmla="*/ 52861 h 52861"/>
              <a:gd name="connsiteX1" fmla="*/ 190109 w 266948"/>
              <a:gd name="connsiteY1" fmla="*/ 43518 h 52861"/>
              <a:gd name="connsiteX2" fmla="*/ 266948 w 266948"/>
              <a:gd name="connsiteY2" fmla="*/ 0 h 52861"/>
              <a:gd name="connsiteX0" fmla="*/ 0 w 266948"/>
              <a:gd name="connsiteY0" fmla="*/ 52861 h 52861"/>
              <a:gd name="connsiteX1" fmla="*/ 183598 w 266948"/>
              <a:gd name="connsiteY1" fmla="*/ 44018 h 52861"/>
              <a:gd name="connsiteX2" fmla="*/ 266948 w 266948"/>
              <a:gd name="connsiteY2" fmla="*/ 0 h 52861"/>
              <a:gd name="connsiteX0" fmla="*/ 0 w 252298"/>
              <a:gd name="connsiteY0" fmla="*/ 53860 h 53860"/>
              <a:gd name="connsiteX1" fmla="*/ 183598 w 252298"/>
              <a:gd name="connsiteY1" fmla="*/ 45017 h 53860"/>
              <a:gd name="connsiteX2" fmla="*/ 252298 w 252298"/>
              <a:gd name="connsiteY2" fmla="*/ 0 h 53860"/>
              <a:gd name="connsiteX0" fmla="*/ 0 w 252298"/>
              <a:gd name="connsiteY0" fmla="*/ 53860 h 53860"/>
              <a:gd name="connsiteX1" fmla="*/ 183598 w 252298"/>
              <a:gd name="connsiteY1" fmla="*/ 45017 h 53860"/>
              <a:gd name="connsiteX2" fmla="*/ 252298 w 252298"/>
              <a:gd name="connsiteY2" fmla="*/ 0 h 53860"/>
              <a:gd name="connsiteX0" fmla="*/ 0 w 258809"/>
              <a:gd name="connsiteY0" fmla="*/ 64852 h 64852"/>
              <a:gd name="connsiteX1" fmla="*/ 190109 w 258809"/>
              <a:gd name="connsiteY1" fmla="*/ 45017 h 64852"/>
              <a:gd name="connsiteX2" fmla="*/ 258809 w 258809"/>
              <a:gd name="connsiteY2" fmla="*/ 0 h 64852"/>
              <a:gd name="connsiteX0" fmla="*/ 0 w 258809"/>
              <a:gd name="connsiteY0" fmla="*/ 64852 h 64852"/>
              <a:gd name="connsiteX1" fmla="*/ 194992 w 258809"/>
              <a:gd name="connsiteY1" fmla="*/ 47515 h 64852"/>
              <a:gd name="connsiteX2" fmla="*/ 258809 w 258809"/>
              <a:gd name="connsiteY2" fmla="*/ 0 h 64852"/>
              <a:gd name="connsiteX0" fmla="*/ 0 w 270073"/>
              <a:gd name="connsiteY0" fmla="*/ 64852 h 110859"/>
              <a:gd name="connsiteX1" fmla="*/ 251963 w 270073"/>
              <a:gd name="connsiteY1" fmla="*/ 109471 h 110859"/>
              <a:gd name="connsiteX2" fmla="*/ 258809 w 270073"/>
              <a:gd name="connsiteY2" fmla="*/ 0 h 110859"/>
              <a:gd name="connsiteX0" fmla="*/ 0 w 296247"/>
              <a:gd name="connsiteY0" fmla="*/ 4 h 44624"/>
              <a:gd name="connsiteX1" fmla="*/ 251963 w 296247"/>
              <a:gd name="connsiteY1" fmla="*/ 44623 h 44624"/>
              <a:gd name="connsiteX2" fmla="*/ 296247 w 296247"/>
              <a:gd name="connsiteY2" fmla="*/ 1106 h 44624"/>
              <a:gd name="connsiteX0" fmla="*/ 0 w 296247"/>
              <a:gd name="connsiteY0" fmla="*/ 4 h 44624"/>
              <a:gd name="connsiteX1" fmla="*/ 251963 w 296247"/>
              <a:gd name="connsiteY1" fmla="*/ 44623 h 44624"/>
              <a:gd name="connsiteX2" fmla="*/ 296247 w 296247"/>
              <a:gd name="connsiteY2" fmla="*/ 1106 h 44624"/>
              <a:gd name="connsiteX0" fmla="*/ 0 w 296247"/>
              <a:gd name="connsiteY0" fmla="*/ 5 h 29139"/>
              <a:gd name="connsiteX1" fmla="*/ 199876 w 296247"/>
              <a:gd name="connsiteY1" fmla="*/ 29135 h 29139"/>
              <a:gd name="connsiteX2" fmla="*/ 296247 w 296247"/>
              <a:gd name="connsiteY2" fmla="*/ 1107 h 29139"/>
              <a:gd name="connsiteX0" fmla="*/ 0 w 296247"/>
              <a:gd name="connsiteY0" fmla="*/ 5 h 29136"/>
              <a:gd name="connsiteX1" fmla="*/ 199876 w 296247"/>
              <a:gd name="connsiteY1" fmla="*/ 29135 h 29136"/>
              <a:gd name="connsiteX2" fmla="*/ 296247 w 296247"/>
              <a:gd name="connsiteY2" fmla="*/ 1107 h 29136"/>
              <a:gd name="connsiteX0" fmla="*/ 0 w 289736"/>
              <a:gd name="connsiteY0" fmla="*/ 5393 h 34523"/>
              <a:gd name="connsiteX1" fmla="*/ 199876 w 289736"/>
              <a:gd name="connsiteY1" fmla="*/ 34523 h 34523"/>
              <a:gd name="connsiteX2" fmla="*/ 289736 w 289736"/>
              <a:gd name="connsiteY2" fmla="*/ 0 h 34523"/>
              <a:gd name="connsiteX0" fmla="*/ 0 w 289736"/>
              <a:gd name="connsiteY0" fmla="*/ 5489 h 34619"/>
              <a:gd name="connsiteX1" fmla="*/ 199876 w 289736"/>
              <a:gd name="connsiteY1" fmla="*/ 34619 h 34619"/>
              <a:gd name="connsiteX2" fmla="*/ 289736 w 289736"/>
              <a:gd name="connsiteY2" fmla="*/ 96 h 34619"/>
              <a:gd name="connsiteX0" fmla="*/ 0 w 345079"/>
              <a:gd name="connsiteY0" fmla="*/ 5489 h 34619"/>
              <a:gd name="connsiteX1" fmla="*/ 199876 w 345079"/>
              <a:gd name="connsiteY1" fmla="*/ 34619 h 34619"/>
              <a:gd name="connsiteX2" fmla="*/ 345079 w 345079"/>
              <a:gd name="connsiteY2" fmla="*/ 96 h 34619"/>
            </a:gdLst>
            <a:ahLst/>
            <a:cxnLst>
              <a:cxn ang="0">
                <a:pos x="connsiteX0" y="connsiteY0"/>
              </a:cxn>
              <a:cxn ang="0">
                <a:pos x="connsiteX1" y="connsiteY1"/>
              </a:cxn>
              <a:cxn ang="0">
                <a:pos x="connsiteX2" y="connsiteY2"/>
              </a:cxn>
            </a:cxnLst>
            <a:rect l="l" t="t" r="r" b="b"/>
            <a:pathLst>
              <a:path w="345079" h="34619">
                <a:moveTo>
                  <a:pt x="0" y="5489"/>
                </a:moveTo>
                <a:cubicBezTo>
                  <a:pt x="87243" y="5039"/>
                  <a:pt x="150502" y="34435"/>
                  <a:pt x="199876" y="34619"/>
                </a:cubicBezTo>
                <a:cubicBezTo>
                  <a:pt x="249250" y="34803"/>
                  <a:pt x="245922" y="-2122"/>
                  <a:pt x="345079" y="96"/>
                </a:cubicBezTo>
              </a:path>
            </a:pathLst>
          </a:custGeom>
          <a:noFill/>
          <a:ln w="7620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idx="1"/>
          </p:nvPr>
        </p:nvSpPr>
        <p:spPr>
          <a:xfrm>
            <a:off x="152400" y="1719071"/>
            <a:ext cx="8839199" cy="4407408"/>
          </a:xfrm>
        </p:spPr>
        <p:txBody>
          <a:bodyPr>
            <a:normAutofit lnSpcReduction="10000"/>
          </a:bodyPr>
          <a:lstStyle/>
          <a:p>
            <a:pPr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b="1" u="sng" dirty="0" smtClean="0">
                <a:solidFill>
                  <a:srgbClr val="0000FF"/>
                </a:solidFill>
              </a:rPr>
              <a:t>Gene flow</a:t>
            </a:r>
          </a:p>
          <a:p>
            <a:pPr lvl="1" eaLnBrk="1" hangingPunct="1">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u="sng" dirty="0" smtClean="0"/>
              <a:t>Physical movement of alleles caused by individuals moving into and away from populations</a:t>
            </a:r>
          </a:p>
          <a:p>
            <a:pPr lvl="2">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600" dirty="0" smtClean="0"/>
              <a:t>Immigration, emigration, etc.</a:t>
            </a:r>
          </a:p>
          <a:p>
            <a:pPr lvl="1" eaLnBrk="1" hangingPunct="1">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i="1" dirty="0" smtClean="0"/>
              <a:t>Example#1:</a:t>
            </a:r>
            <a:r>
              <a:rPr lang="en-GB" sz="2800" dirty="0" smtClean="0"/>
              <a:t> If an acorn is brought into a forest by a bird.</a:t>
            </a:r>
          </a:p>
          <a:p>
            <a:pPr lvl="1" eaLnBrk="1" hangingPunct="1">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i="1" dirty="0" smtClean="0"/>
              <a:t>Example #2</a:t>
            </a:r>
            <a:r>
              <a:rPr lang="en-GB" sz="2800" dirty="0" smtClean="0"/>
              <a:t>: If an individual immigrates into another population from somewhere else, bringing new alleles into the gene pool.</a:t>
            </a:r>
          </a:p>
        </p:txBody>
      </p:sp>
      <p:sp>
        <p:nvSpPr>
          <p:cNvPr id="89090" name="Rectangle 1"/>
          <p:cNvSpPr>
            <a:spLocks noGrp="1" noChangeArrowheads="1"/>
          </p:cNvSpPr>
          <p:nvPr>
            <p:ph type="title"/>
          </p:nvPr>
        </p:nvSpPr>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1. Gene Flow</a:t>
            </a:r>
          </a:p>
        </p:txBody>
      </p:sp>
    </p:spTree>
    <p:extLst>
      <p:ext uri="{BB962C8B-B14F-4D97-AF65-F5344CB8AC3E}">
        <p14:creationId xmlns:p14="http://schemas.microsoft.com/office/powerpoint/2010/main" val="18503041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ChangeArrowheads="1"/>
          </p:cNvSpPr>
          <p:nvPr>
            <p:ph type="title"/>
          </p:nvPr>
        </p:nvSpPr>
        <p:spPr>
          <a:xfrm>
            <a:off x="457200" y="501650"/>
            <a:ext cx="8226425" cy="519113"/>
          </a:xfrm>
        </p:spPr>
        <p:txBody>
          <a:bodyPr lIns="0" tIns="0" rIns="0" bIns="0" anchor="ctr"/>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Gene Flow Between Oak Populations</a:t>
            </a:r>
          </a:p>
        </p:txBody>
      </p:sp>
      <p:pic>
        <p:nvPicPr>
          <p:cNvPr id="5124" name="Picture 4" descr="http://www.natures-desktop.com/images/wallpapers/1680x1050/bradgate/autumn-tree-tops.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67" b="100000" l="0" r="49821">
                        <a14:foregroundMark x1="34524" y1="26286" x2="35238" y2="7714"/>
                        <a14:foregroundMark x1="3988" y1="21905" x2="6726" y2="9143"/>
                        <a14:foregroundMark x1="12560" y1="28571" x2="11786" y2="16667"/>
                        <a14:foregroundMark x1="31964" y1="19333" x2="30893" y2="10857"/>
                        <a14:foregroundMark x1="48512" y1="94667" x2="47798" y2="20190"/>
                      </a14:backgroundRemoval>
                    </a14:imgEffect>
                  </a14:imgLayer>
                </a14:imgProps>
              </a:ext>
              <a:ext uri="{28A0092B-C50C-407E-A947-70E740481C1C}">
                <a14:useLocalDpi xmlns:a14="http://schemas.microsoft.com/office/drawing/2010/main" val="0"/>
              </a:ext>
            </a:extLst>
          </a:blip>
          <a:srcRect l="1" r="61438"/>
          <a:stretch/>
        </p:blipFill>
        <p:spPr bwMode="auto">
          <a:xfrm>
            <a:off x="0" y="543036"/>
            <a:ext cx="3896139" cy="6314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natures-desktop.com/images/wallpapers/1680x1050/bradgate/autumn-tree-tops.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0" b="100000" l="50298" r="99881">
                        <a14:foregroundMark x1="52679" y1="78952" x2="51012" y2="21048"/>
                        <a14:foregroundMark x1="64821" y1="28571" x2="67917" y2="14095"/>
                        <a14:foregroundMark x1="76131" y1="33238" x2="72857" y2="18762"/>
                        <a14:foregroundMark x1="82798" y1="32381" x2="88988" y2="6476"/>
                        <a14:foregroundMark x1="95714" y1="25714" x2="98988" y2="13810"/>
                        <a14:foregroundMark x1="58810" y1="24000" x2="58095" y2="16667"/>
                        <a14:foregroundMark x1="73214" y1="16667" x2="73214" y2="16667"/>
                        <a14:foregroundMark x1="91369" y1="10857" x2="91369" y2="10857"/>
                      </a14:backgroundRemoval>
                    </a14:imgEffect>
                  </a14:imgLayer>
                </a14:imgProps>
              </a:ext>
              <a:ext uri="{28A0092B-C50C-407E-A947-70E740481C1C}">
                <a14:useLocalDpi xmlns:a14="http://schemas.microsoft.com/office/drawing/2010/main" val="0"/>
              </a:ext>
            </a:extLst>
          </a:blip>
          <a:srcRect l="62410"/>
          <a:stretch/>
        </p:blipFill>
        <p:spPr bwMode="auto">
          <a:xfrm>
            <a:off x="5261112" y="391040"/>
            <a:ext cx="3889513" cy="6466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659" b="89832" l="5241" r="89929">
                        <a14:backgroundMark x1="51826" y1="53935" x2="51826" y2="53935"/>
                        <a14:backgroundMark x1="52120" y1="54553" x2="52120" y2="54553"/>
                        <a14:backgroundMark x1="55300" y1="61538" x2="55300" y2="61538"/>
                        <a14:backgroundMark x1="58834" y1="58798" x2="58834" y2="58798"/>
                        <a14:backgroundMark x1="54653" y1="46773" x2="54653" y2="46773"/>
                        <a14:backgroundMark x1="53828" y1="47834" x2="53828" y2="47834"/>
                        <a14:backgroundMark x1="52002" y1="39965" x2="52002" y2="39965"/>
                        <a14:backgroundMark x1="52709" y1="47834" x2="52709" y2="47834"/>
                        <a14:backgroundMark x1="50118" y1="52520" x2="50118" y2="52520"/>
                        <a14:backgroundMark x1="47468" y1="45004" x2="47468" y2="45004"/>
                        <a14:backgroundMark x1="48645" y1="35279" x2="48645" y2="35279"/>
                        <a14:backgroundMark x1="56949" y1="27940" x2="56949" y2="27940"/>
                        <a14:backgroundMark x1="57479" y1="25199" x2="57479" y2="25199"/>
                        <a14:backgroundMark x1="55948" y1="24138" x2="55948" y2="24138"/>
                        <a14:backgroundMark x1="53887" y1="24668" x2="53887" y2="24668"/>
                        <a14:backgroundMark x1="52886" y1="25111" x2="52886" y2="25111"/>
                        <a14:backgroundMark x1="44229" y1="24845" x2="44229" y2="24845"/>
                        <a14:backgroundMark x1="46525" y1="23784" x2="46525" y2="23784"/>
                        <a14:backgroundMark x1="44641" y1="21927" x2="44641" y2="21927"/>
                        <a14:backgroundMark x1="58657" y1="17241" x2="58657" y2="17241"/>
                        <a14:backgroundMark x1="59246" y1="16976" x2="59246" y2="16976"/>
                        <a14:backgroundMark x1="60483" y1="16092" x2="60483" y2="16092"/>
                        <a14:backgroundMark x1="62721" y1="23342" x2="62721" y2="23342"/>
                        <a14:backgroundMark x1="44700" y1="27586" x2="44700" y2="27586"/>
                        <a14:backgroundMark x1="40577" y1="32184" x2="40577" y2="32184"/>
                        <a14:backgroundMark x1="47055" y1="22370" x2="47055" y2="22370"/>
                        <a14:backgroundMark x1="46879" y1="11760" x2="46879" y2="11760"/>
                        <a14:backgroundMark x1="46879" y1="12113" x2="46879" y2="12113"/>
                        <a14:backgroundMark x1="52238" y1="8311" x2="52238" y2="8311"/>
                      </a14:backgroundRemoval>
                    </a14:imgEffect>
                  </a14:imgLayer>
                </a14:imgProps>
              </a:ext>
              <a:ext uri="{28A0092B-C50C-407E-A947-70E740481C1C}">
                <a14:useLocalDpi xmlns:a14="http://schemas.microsoft.com/office/drawing/2010/main" val="0"/>
              </a:ext>
            </a:extLst>
          </a:blip>
          <a:srcRect l="24186" r="19385" b="22294"/>
          <a:stretch/>
        </p:blipFill>
        <p:spPr bwMode="auto">
          <a:xfrm>
            <a:off x="0" y="2438400"/>
            <a:ext cx="3896139"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659" b="89832" l="5241" r="89929">
                        <a14:backgroundMark x1="51826" y1="53935" x2="51826" y2="53935"/>
                        <a14:backgroundMark x1="52120" y1="54553" x2="52120" y2="54553"/>
                        <a14:backgroundMark x1="55300" y1="61538" x2="55300" y2="61538"/>
                        <a14:backgroundMark x1="58834" y1="58798" x2="58834" y2="58798"/>
                        <a14:backgroundMark x1="54653" y1="46773" x2="54653" y2="46773"/>
                        <a14:backgroundMark x1="53828" y1="47834" x2="53828" y2="47834"/>
                        <a14:backgroundMark x1="52002" y1="39965" x2="52002" y2="39965"/>
                        <a14:backgroundMark x1="52709" y1="47834" x2="52709" y2="47834"/>
                        <a14:backgroundMark x1="50118" y1="52520" x2="50118" y2="52520"/>
                        <a14:backgroundMark x1="47468" y1="45004" x2="47468" y2="45004"/>
                        <a14:backgroundMark x1="48645" y1="35279" x2="48645" y2="35279"/>
                        <a14:backgroundMark x1="56949" y1="27940" x2="56949" y2="27940"/>
                        <a14:backgroundMark x1="57479" y1="25199" x2="57479" y2="25199"/>
                        <a14:backgroundMark x1="55948" y1="24138" x2="55948" y2="24138"/>
                        <a14:backgroundMark x1="53887" y1="24668" x2="53887" y2="24668"/>
                        <a14:backgroundMark x1="52886" y1="25111" x2="52886" y2="25111"/>
                        <a14:backgroundMark x1="44229" y1="24845" x2="44229" y2="24845"/>
                        <a14:backgroundMark x1="46525" y1="23784" x2="46525" y2="23784"/>
                        <a14:backgroundMark x1="44641" y1="21927" x2="44641" y2="21927"/>
                        <a14:backgroundMark x1="58657" y1="17241" x2="58657" y2="17241"/>
                        <a14:backgroundMark x1="59246" y1="16976" x2="59246" y2="16976"/>
                        <a14:backgroundMark x1="60483" y1="16092" x2="60483" y2="16092"/>
                        <a14:backgroundMark x1="62721" y1="23342" x2="62721" y2="23342"/>
                        <a14:backgroundMark x1="44700" y1="27586" x2="44700" y2="27586"/>
                        <a14:backgroundMark x1="40577" y1="32184" x2="40577" y2="32184"/>
                        <a14:backgroundMark x1="47055" y1="22370" x2="47055" y2="22370"/>
                        <a14:backgroundMark x1="46879" y1="11760" x2="46879" y2="11760"/>
                        <a14:backgroundMark x1="46879" y1="12113" x2="46879" y2="12113"/>
                        <a14:backgroundMark x1="52238" y1="8311" x2="52238" y2="8311"/>
                      </a14:backgroundRemoval>
                    </a14:imgEffect>
                  </a14:imgLayer>
                </a14:imgProps>
              </a:ext>
              <a:ext uri="{28A0092B-C50C-407E-A947-70E740481C1C}">
                <a14:useLocalDpi xmlns:a14="http://schemas.microsoft.com/office/drawing/2010/main" val="0"/>
              </a:ext>
            </a:extLst>
          </a:blip>
          <a:srcRect l="22196" b="22294"/>
          <a:stretch/>
        </p:blipFill>
        <p:spPr bwMode="auto">
          <a:xfrm>
            <a:off x="5261112" y="2438400"/>
            <a:ext cx="537200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6823" y="4870175"/>
            <a:ext cx="615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ttp://c.10000birds.com/wp-content/uploads/2012/11/Blue-Jay-in-flight-with-acorn-4.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5333">
                        <a14:foregroundMark x1="36000" y1="30625" x2="36500" y2="30625"/>
                        <a14:foregroundMark x1="35833" y1="38750" x2="40000" y2="35000"/>
                        <a14:foregroundMark x1="40500" y1="27187" x2="43333" y2="24375"/>
                        <a14:foregroundMark x1="43500" y1="24063" x2="46000" y2="24375"/>
                        <a14:backgroundMark x1="35500" y1="31563" x2="40000" y2="31250"/>
                        <a14:backgroundMark x1="36000" y1="37500" x2="39500" y2="35000"/>
                        <a14:backgroundMark x1="64500" y1="67500" x2="63000" y2="65625"/>
                        <a14:backgroundMark x1="71500" y1="70000" x2="69667" y2="68438"/>
                        <a14:backgroundMark x1="74667" y1="68438" x2="72000" y2="65938"/>
                      </a14:backgroundRemoval>
                    </a14:imgEffect>
                  </a14:imgLayer>
                </a14:imgProps>
              </a:ext>
              <a:ext uri="{28A0092B-C50C-407E-A947-70E740481C1C}">
                <a14:useLocalDpi xmlns:a14="http://schemas.microsoft.com/office/drawing/2010/main" val="0"/>
              </a:ext>
            </a:extLst>
          </a:blip>
          <a:srcRect l="30841" t="22283" r="5623" b="25108"/>
          <a:stretch/>
        </p:blipFill>
        <p:spPr bwMode="auto">
          <a:xfrm>
            <a:off x="5390319" y="4648200"/>
            <a:ext cx="3631097" cy="1603513"/>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p:cNvSpPr/>
          <p:nvPr/>
        </p:nvSpPr>
        <p:spPr>
          <a:xfrm>
            <a:off x="4114800" y="2209800"/>
            <a:ext cx="4419600" cy="15770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Alleles carried in the acorn go from one part of the forest to another by vectors, such as birds or the wind.</a:t>
            </a:r>
            <a:endParaRPr lang="en-US" dirty="0"/>
          </a:p>
        </p:txBody>
      </p:sp>
    </p:spTree>
    <p:extLst>
      <p:ext uri="{BB962C8B-B14F-4D97-AF65-F5344CB8AC3E}">
        <p14:creationId xmlns:p14="http://schemas.microsoft.com/office/powerpoint/2010/main" val="20214617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035 -0.00023 L -0.08299 -0.14084 C -0.10017 -0.1716 -0.13055 -0.20305 -0.16614 -0.2278 C -0.20642 -0.25694 -0.24167 -0.27197 -0.27014 -0.27359 L -0.40399 -0.287 " pathEditMode="relative" rAng="12486081" ptsTypes="FffFF">
                                      <p:cBhvr>
                                        <p:cTn id="6" dur="2000" fill="hold"/>
                                        <p:tgtEl>
                                          <p:spTgt spid="5122"/>
                                        </p:tgtEl>
                                        <p:attrNameLst>
                                          <p:attrName>ppt_x</p:attrName>
                                          <p:attrName>ppt_y</p:attrName>
                                        </p:attrNameLst>
                                      </p:cBhvr>
                                      <p:rCtr x="-18455" y="-18617"/>
                                    </p:animMotion>
                                  </p:childTnLst>
                                </p:cTn>
                              </p:par>
                              <p:par>
                                <p:cTn id="7" presetID="37" presetClass="path" presetSubtype="0" accel="50000" decel="50000" fill="hold" nodeType="withEffect">
                                  <p:stCondLst>
                                    <p:cond delay="0"/>
                                  </p:stCondLst>
                                  <p:childTnLst>
                                    <p:animMotion origin="layout" path="M -0.00017 -0.00024 L -0.08298 -0.14085 C -0.10035 -0.1716 -0.1309 -0.20329 -0.16649 -0.22803 C -0.20677 -0.25717 -0.24219 -0.27244 -0.27083 -0.27406 L -0.40469 -0.28747 " pathEditMode="relative" rAng="12486081" ptsTypes="FffFF">
                                      <p:cBhvr>
                                        <p:cTn id="8" dur="2000" fill="hold"/>
                                        <p:tgtEl>
                                          <p:spTgt spid="1026"/>
                                        </p:tgtEl>
                                        <p:attrNameLst>
                                          <p:attrName>ppt_x</p:attrName>
                                          <p:attrName>ppt_y</p:attrName>
                                        </p:attrNameLst>
                                      </p:cBhvr>
                                      <p:rCtr x="-18507" y="-18640"/>
                                    </p:animMotion>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0.40469 -0.28793 L -0.40937 0.27173 " pathEditMode="relative" rAng="0" ptsTypes="AA">
                                      <p:cBhvr>
                                        <p:cTn id="11" dur="2000" fill="hold"/>
                                        <p:tgtEl>
                                          <p:spTgt spid="1026"/>
                                        </p:tgtEl>
                                        <p:attrNameLst>
                                          <p:attrName>ppt_x</p:attrName>
                                          <p:attrName>ppt_y</p:attrName>
                                        </p:attrNameLst>
                                      </p:cBhvr>
                                      <p:rCtr x="-243" y="27983"/>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wipe(down)">
                                      <p:cBhvr>
                                        <p:cTn id="1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idx="1"/>
          </p:nvPr>
        </p:nvSpPr>
        <p:spPr/>
        <p:txBody>
          <a:bodyPr>
            <a:normAutofit/>
          </a:bodyPr>
          <a:lstStyle/>
          <a:p>
            <a:pPr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b="1" u="sng" dirty="0" smtClean="0">
                <a:solidFill>
                  <a:srgbClr val="0000FF"/>
                </a:solidFill>
              </a:rPr>
              <a:t>Genetic drift</a:t>
            </a:r>
          </a:p>
          <a:p>
            <a:pPr lvl="1" eaLnBrk="1" hangingPunct="1">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u="sng" dirty="0" smtClean="0"/>
              <a:t>The random drifting of allele frequencies due to natural population interactions.</a:t>
            </a:r>
          </a:p>
          <a:p>
            <a:pPr lvl="1" eaLnBrk="1" hangingPunct="1">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b="1" dirty="0" smtClean="0"/>
              <a:t>Very much dependent on population size</a:t>
            </a:r>
          </a:p>
          <a:p>
            <a:pPr lvl="1" eaLnBrk="1" hangingPunct="1">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Think of your turtles…</a:t>
            </a:r>
          </a:p>
          <a:p>
            <a:pPr lvl="2">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600" dirty="0" smtClean="0"/>
              <a:t>As the numbers of one variant increase so does the odds that this variant will keep reproducing as the others fall away over time. </a:t>
            </a:r>
          </a:p>
          <a:p>
            <a:pPr lvl="1" eaLnBrk="1" hangingPunct="1">
              <a:lnSpc>
                <a:spcPct val="95000"/>
              </a:lnSpc>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p:txBody>
      </p:sp>
      <p:sp>
        <p:nvSpPr>
          <p:cNvPr id="83970" name="Rectangle 1"/>
          <p:cNvSpPr>
            <a:spLocks noGrp="1" noChangeArrowheads="1"/>
          </p:cNvSpPr>
          <p:nvPr>
            <p:ph type="title"/>
          </p:nvPr>
        </p:nvSpPr>
        <p:spPr>
          <a:xfrm>
            <a:off x="533400" y="228600"/>
            <a:ext cx="8229600" cy="1069975"/>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2. Genetic Drift—</a:t>
            </a:r>
            <a:br>
              <a:rPr lang="en-GB" dirty="0" smtClean="0"/>
            </a:br>
            <a:r>
              <a:rPr lang="en-GB" dirty="0" smtClean="0"/>
              <a:t>The Chance Changes</a:t>
            </a:r>
          </a:p>
        </p:txBody>
      </p:sp>
    </p:spTree>
    <p:extLst>
      <p:ext uri="{BB962C8B-B14F-4D97-AF65-F5344CB8AC3E}">
        <p14:creationId xmlns:p14="http://schemas.microsoft.com/office/powerpoint/2010/main" val="4943744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1" descr="1814a"/>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447800" y="1295400"/>
            <a:ext cx="7569200" cy="3807307"/>
          </a:xfrm>
        </p:spPr>
      </p:pic>
      <p:sp>
        <p:nvSpPr>
          <p:cNvPr id="84994" name="Rectangle 1"/>
          <p:cNvSpPr>
            <a:spLocks noGrp="1" noChangeArrowheads="1"/>
          </p:cNvSpPr>
          <p:nvPr>
            <p:ph type="title"/>
          </p:nvPr>
        </p:nvSpPr>
        <p:spPr>
          <a:xfrm>
            <a:off x="457200" y="501650"/>
            <a:ext cx="8226425" cy="519113"/>
          </a:xfrm>
        </p:spPr>
        <p:txBody>
          <a:bodyPr lIns="0" tIns="0" rIns="0" bIns="0" anchor="ctr"/>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Genetic Drift and small Population Size</a:t>
            </a:r>
          </a:p>
        </p:txBody>
      </p:sp>
      <p:sp>
        <p:nvSpPr>
          <p:cNvPr id="2" name="TextBox 1"/>
          <p:cNvSpPr txBox="1"/>
          <p:nvPr/>
        </p:nvSpPr>
        <p:spPr>
          <a:xfrm>
            <a:off x="228600" y="5105400"/>
            <a:ext cx="8686800" cy="1477328"/>
          </a:xfrm>
          <a:prstGeom prst="rect">
            <a:avLst/>
          </a:prstGeom>
          <a:noFill/>
        </p:spPr>
        <p:txBody>
          <a:bodyPr wrap="square" rtlCol="0">
            <a:spAutoFit/>
          </a:bodyPr>
          <a:lstStyle/>
          <a:p>
            <a:r>
              <a:rPr lang="en-US" dirty="0" smtClean="0"/>
              <a:t>This graph shows how small populations change their phenotypes over several generations.</a:t>
            </a:r>
          </a:p>
          <a:p>
            <a:r>
              <a:rPr lang="en-US" dirty="0" smtClean="0"/>
              <a:t>Each line represents a different population.</a:t>
            </a:r>
          </a:p>
          <a:p>
            <a:r>
              <a:rPr lang="en-US" dirty="0" smtClean="0"/>
              <a:t>Notice how many different outcomes are possible.</a:t>
            </a:r>
          </a:p>
          <a:p>
            <a:r>
              <a:rPr lang="en-US" dirty="0" smtClean="0"/>
              <a:t>Lots of change…</a:t>
            </a:r>
            <a:endParaRPr lang="en-US" dirty="0"/>
          </a:p>
        </p:txBody>
      </p:sp>
    </p:spTree>
    <p:extLst>
      <p:ext uri="{BB962C8B-B14F-4D97-AF65-F5344CB8AC3E}">
        <p14:creationId xmlns:p14="http://schemas.microsoft.com/office/powerpoint/2010/main" val="30314673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1" descr="1814b"/>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447800" y="1295400"/>
            <a:ext cx="7620000" cy="3832860"/>
          </a:xfrm>
        </p:spPr>
      </p:pic>
      <p:sp>
        <p:nvSpPr>
          <p:cNvPr id="86018" name="Rectangle 2"/>
          <p:cNvSpPr>
            <a:spLocks noGrp="1" noChangeArrowheads="1"/>
          </p:cNvSpPr>
          <p:nvPr>
            <p:ph type="title"/>
          </p:nvPr>
        </p:nvSpPr>
        <p:spPr>
          <a:xfrm>
            <a:off x="457200" y="501650"/>
            <a:ext cx="8226425" cy="519113"/>
          </a:xfrm>
        </p:spPr>
        <p:txBody>
          <a:bodyPr lIns="0" tIns="0" rIns="0" bIns="0" anchor="ctr"/>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Genetic Drift and large Population Size</a:t>
            </a:r>
          </a:p>
        </p:txBody>
      </p:sp>
      <p:sp>
        <p:nvSpPr>
          <p:cNvPr id="5" name="TextBox 4"/>
          <p:cNvSpPr txBox="1"/>
          <p:nvPr/>
        </p:nvSpPr>
        <p:spPr>
          <a:xfrm>
            <a:off x="228600" y="5105400"/>
            <a:ext cx="8686800" cy="1477328"/>
          </a:xfrm>
          <a:prstGeom prst="rect">
            <a:avLst/>
          </a:prstGeom>
          <a:noFill/>
        </p:spPr>
        <p:txBody>
          <a:bodyPr wrap="square" rtlCol="0">
            <a:spAutoFit/>
          </a:bodyPr>
          <a:lstStyle/>
          <a:p>
            <a:r>
              <a:rPr lang="en-US" dirty="0" smtClean="0"/>
              <a:t>This graph shows how large populations are much more stable over several generations.</a:t>
            </a:r>
          </a:p>
          <a:p>
            <a:r>
              <a:rPr lang="en-US" dirty="0" smtClean="0"/>
              <a:t>Each line represents a different population.</a:t>
            </a:r>
          </a:p>
          <a:p>
            <a:r>
              <a:rPr lang="en-US" dirty="0" smtClean="0"/>
              <a:t>Notice how there are much fewer different outcomes possible.</a:t>
            </a:r>
          </a:p>
          <a:p>
            <a:r>
              <a:rPr lang="en-US" dirty="0" smtClean="0"/>
              <a:t>Not as much change.</a:t>
            </a:r>
            <a:endParaRPr lang="en-US" dirty="0"/>
          </a:p>
        </p:txBody>
      </p:sp>
      <p:pic>
        <p:nvPicPr>
          <p:cNvPr id="6" name="Picture1" descr="1814b"/>
          <p:cNvPicPr>
            <a:picLocks noChangeAspect="1" noChangeArrowheads="1"/>
          </p:cNvPicPr>
          <p:nvPr/>
        </p:nvPicPr>
        <p:blipFill rotWithShape="1">
          <a:blip r:embed="rId3">
            <a:extLst>
              <a:ext uri="{28A0092B-C50C-407E-A947-70E740481C1C}">
                <a14:useLocalDpi xmlns:a14="http://schemas.microsoft.com/office/drawing/2010/main" val="0"/>
              </a:ext>
            </a:extLst>
          </a:blip>
          <a:srcRect l="76187" t="51691" r="21174" b="39925"/>
          <a:stretch/>
        </p:blipFill>
        <p:spPr>
          <a:xfrm>
            <a:off x="7382383" y="3267159"/>
            <a:ext cx="221165" cy="353502"/>
          </a:xfrm>
          <a:prstGeom prst="rect">
            <a:avLst/>
          </a:prstGeom>
        </p:spPr>
      </p:pic>
    </p:spTree>
    <p:extLst>
      <p:ext uri="{BB962C8B-B14F-4D97-AF65-F5344CB8AC3E}">
        <p14:creationId xmlns:p14="http://schemas.microsoft.com/office/powerpoint/2010/main" val="42003656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ChangeArrowheads="1"/>
          </p:cNvSpPr>
          <p:nvPr>
            <p:ph idx="1"/>
          </p:nvPr>
        </p:nvSpPr>
        <p:spPr>
          <a:xfrm>
            <a:off x="457200" y="1752600"/>
            <a:ext cx="8226425" cy="2590800"/>
          </a:xfrm>
        </p:spPr>
        <p:txBody>
          <a:bodyPr lIns="0" tIns="0" rIns="0" bIns="0">
            <a:normAutofit fontScale="85000" lnSpcReduction="20000"/>
          </a:bodyPr>
          <a:lstStyle/>
          <a:p>
            <a:pPr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b="1" u="sng" dirty="0" smtClean="0">
                <a:solidFill>
                  <a:srgbClr val="0000FF"/>
                </a:solidFill>
              </a:rPr>
              <a:t>Bottleneck</a:t>
            </a:r>
          </a:p>
          <a:p>
            <a:pPr lvl="1"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u="sng" dirty="0" smtClean="0"/>
              <a:t>A drastic reduction in population size brought about by severe pressure (events like natural disasters)</a:t>
            </a:r>
          </a:p>
          <a:p>
            <a:pPr lvl="1"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After a bottleneck, genetic drift is pronounced when a few individuals rebuild a population, fumbling to figure out beneficial traits.</a:t>
            </a:r>
          </a:p>
          <a:p>
            <a:pPr lvl="1"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i="1" dirty="0" smtClean="0"/>
              <a:t>Example: </a:t>
            </a:r>
            <a:r>
              <a:rPr lang="en-GB" sz="2800" dirty="0" smtClean="0"/>
              <a:t>African Elephants from homework.</a:t>
            </a:r>
          </a:p>
          <a:p>
            <a:pPr lvl="1"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i="1" dirty="0" smtClean="0"/>
              <a:t>Example:</a:t>
            </a:r>
            <a:r>
              <a:rPr lang="en-GB" sz="2800" dirty="0" smtClean="0"/>
              <a:t> The Great Dinosaur Extinction.</a:t>
            </a:r>
          </a:p>
        </p:txBody>
      </p:sp>
      <p:sp>
        <p:nvSpPr>
          <p:cNvPr id="87042" name="Rectangle 1"/>
          <p:cNvSpPr>
            <a:spLocks noGrp="1" noChangeArrowheads="1"/>
          </p:cNvSpPr>
          <p:nvPr>
            <p:ph type="title"/>
          </p:nvPr>
        </p:nvSpPr>
        <p:spPr>
          <a:xfrm>
            <a:off x="457200" y="501650"/>
            <a:ext cx="8226425" cy="519113"/>
          </a:xfrm>
        </p:spPr>
        <p:txBody>
          <a:bodyPr lIns="0" tIns="0" rIns="0" bIns="0" anchor="ctr"/>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Genetic drift &amp; Bottlenecks</a:t>
            </a:r>
          </a:p>
        </p:txBody>
      </p:sp>
      <p:pic>
        <p:nvPicPr>
          <p:cNvPr id="2050" name="Picture 2" descr="http://ncealevel2sci.wikispaces.com/file/view/Population_bottleneck.png/46269325/Population_bottleneck.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343400"/>
            <a:ext cx="5410200" cy="252412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a:spLocks noChangeAspect="1"/>
          </p:cNvSpPr>
          <p:nvPr/>
        </p:nvSpPr>
        <p:spPr>
          <a:xfrm>
            <a:off x="1104900" y="5821866"/>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6" name="Oval 5"/>
          <p:cNvSpPr>
            <a:spLocks noChangeAspect="1"/>
          </p:cNvSpPr>
          <p:nvPr/>
        </p:nvSpPr>
        <p:spPr>
          <a:xfrm>
            <a:off x="2286000" y="6019800"/>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B</a:t>
            </a:r>
          </a:p>
        </p:txBody>
      </p:sp>
      <p:sp>
        <p:nvSpPr>
          <p:cNvPr id="7" name="Oval 6"/>
          <p:cNvSpPr>
            <a:spLocks noChangeAspect="1"/>
          </p:cNvSpPr>
          <p:nvPr/>
        </p:nvSpPr>
        <p:spPr>
          <a:xfrm>
            <a:off x="1590675" y="5562600"/>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8" name="Oval 7"/>
          <p:cNvSpPr>
            <a:spLocks noChangeAspect="1"/>
          </p:cNvSpPr>
          <p:nvPr/>
        </p:nvSpPr>
        <p:spPr>
          <a:xfrm>
            <a:off x="2088590" y="612759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9" name="Oval 8"/>
          <p:cNvSpPr>
            <a:spLocks noChangeAspect="1"/>
          </p:cNvSpPr>
          <p:nvPr/>
        </p:nvSpPr>
        <p:spPr>
          <a:xfrm>
            <a:off x="1828800" y="5791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10" name="Oval 9"/>
          <p:cNvSpPr>
            <a:spLocks noChangeAspect="1"/>
          </p:cNvSpPr>
          <p:nvPr/>
        </p:nvSpPr>
        <p:spPr>
          <a:xfrm>
            <a:off x="1838325" y="6248400"/>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C</a:t>
            </a:r>
          </a:p>
        </p:txBody>
      </p:sp>
      <p:sp>
        <p:nvSpPr>
          <p:cNvPr id="11" name="Oval 10"/>
          <p:cNvSpPr>
            <a:spLocks noChangeAspect="1"/>
          </p:cNvSpPr>
          <p:nvPr/>
        </p:nvSpPr>
        <p:spPr>
          <a:xfrm>
            <a:off x="1333500" y="5943600"/>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12" name="Oval 11"/>
          <p:cNvSpPr>
            <a:spLocks noChangeAspect="1"/>
          </p:cNvSpPr>
          <p:nvPr/>
        </p:nvSpPr>
        <p:spPr>
          <a:xfrm>
            <a:off x="1104900" y="638175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13" name="Oval 12"/>
          <p:cNvSpPr>
            <a:spLocks noChangeAspect="1"/>
          </p:cNvSpPr>
          <p:nvPr/>
        </p:nvSpPr>
        <p:spPr>
          <a:xfrm>
            <a:off x="1600200" y="59817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14" name="Oval 13"/>
          <p:cNvSpPr>
            <a:spLocks noChangeAspect="1"/>
          </p:cNvSpPr>
          <p:nvPr/>
        </p:nvSpPr>
        <p:spPr>
          <a:xfrm>
            <a:off x="1476375" y="629602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15" name="Oval 14"/>
          <p:cNvSpPr>
            <a:spLocks noChangeAspect="1"/>
          </p:cNvSpPr>
          <p:nvPr/>
        </p:nvSpPr>
        <p:spPr>
          <a:xfrm>
            <a:off x="2181225" y="5638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16" name="Oval 15"/>
          <p:cNvSpPr>
            <a:spLocks noChangeAspect="1"/>
          </p:cNvSpPr>
          <p:nvPr/>
        </p:nvSpPr>
        <p:spPr>
          <a:xfrm>
            <a:off x="2171700" y="641032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17" name="Oval 16"/>
          <p:cNvSpPr>
            <a:spLocks noChangeAspect="1"/>
          </p:cNvSpPr>
          <p:nvPr/>
        </p:nvSpPr>
        <p:spPr>
          <a:xfrm>
            <a:off x="1219200" y="5562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18" name="Oval 17"/>
          <p:cNvSpPr>
            <a:spLocks noChangeAspect="1"/>
          </p:cNvSpPr>
          <p:nvPr/>
        </p:nvSpPr>
        <p:spPr>
          <a:xfrm>
            <a:off x="1076325" y="6096000"/>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19" name="Oval 18"/>
          <p:cNvSpPr>
            <a:spLocks noChangeAspect="1"/>
          </p:cNvSpPr>
          <p:nvPr/>
        </p:nvSpPr>
        <p:spPr>
          <a:xfrm>
            <a:off x="5791200" y="5642517"/>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20" name="Oval 19"/>
          <p:cNvSpPr>
            <a:spLocks noChangeAspect="1"/>
          </p:cNvSpPr>
          <p:nvPr/>
        </p:nvSpPr>
        <p:spPr>
          <a:xfrm>
            <a:off x="5802351" y="6296025"/>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C</a:t>
            </a:r>
          </a:p>
        </p:txBody>
      </p:sp>
      <p:sp>
        <p:nvSpPr>
          <p:cNvPr id="21" name="Oval 20"/>
          <p:cNvSpPr>
            <a:spLocks noChangeAspect="1"/>
          </p:cNvSpPr>
          <p:nvPr/>
        </p:nvSpPr>
        <p:spPr>
          <a:xfrm>
            <a:off x="5544944" y="5753100"/>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22" name="Oval 21"/>
          <p:cNvSpPr>
            <a:spLocks noChangeAspect="1"/>
          </p:cNvSpPr>
          <p:nvPr/>
        </p:nvSpPr>
        <p:spPr>
          <a:xfrm>
            <a:off x="5257800" y="6496050"/>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3" name="TextBox 2"/>
          <p:cNvSpPr txBox="1"/>
          <p:nvPr/>
        </p:nvSpPr>
        <p:spPr>
          <a:xfrm>
            <a:off x="1076325" y="4363844"/>
            <a:ext cx="1248996" cy="646331"/>
          </a:xfrm>
          <a:prstGeom prst="rect">
            <a:avLst/>
          </a:prstGeom>
          <a:solidFill>
            <a:schemeClr val="accent1">
              <a:lumMod val="40000"/>
              <a:lumOff val="60000"/>
            </a:schemeClr>
          </a:solidFill>
        </p:spPr>
        <p:txBody>
          <a:bodyPr wrap="none" rtlCol="0">
            <a:spAutoFit/>
          </a:bodyPr>
          <a:lstStyle/>
          <a:p>
            <a:pPr algn="ctr"/>
            <a:r>
              <a:rPr lang="en-US" dirty="0" smtClean="0"/>
              <a:t>Original</a:t>
            </a:r>
          </a:p>
          <a:p>
            <a:pPr algn="ctr"/>
            <a:r>
              <a:rPr lang="en-US" dirty="0" smtClean="0"/>
              <a:t>Population</a:t>
            </a:r>
            <a:endParaRPr lang="en-US" dirty="0"/>
          </a:p>
        </p:txBody>
      </p:sp>
      <p:sp>
        <p:nvSpPr>
          <p:cNvPr id="24" name="TextBox 23"/>
          <p:cNvSpPr txBox="1"/>
          <p:nvPr/>
        </p:nvSpPr>
        <p:spPr>
          <a:xfrm>
            <a:off x="2766402" y="4343400"/>
            <a:ext cx="1488164" cy="646331"/>
          </a:xfrm>
          <a:prstGeom prst="rect">
            <a:avLst/>
          </a:prstGeom>
          <a:solidFill>
            <a:schemeClr val="accent1">
              <a:lumMod val="40000"/>
              <a:lumOff val="60000"/>
            </a:schemeClr>
          </a:solidFill>
        </p:spPr>
        <p:txBody>
          <a:bodyPr wrap="none" rtlCol="0">
            <a:spAutoFit/>
          </a:bodyPr>
          <a:lstStyle/>
          <a:p>
            <a:pPr algn="ctr"/>
            <a:r>
              <a:rPr lang="en-US" dirty="0" smtClean="0"/>
              <a:t>Catastrophic </a:t>
            </a:r>
          </a:p>
          <a:p>
            <a:pPr algn="ctr"/>
            <a:r>
              <a:rPr lang="en-US" dirty="0" smtClean="0"/>
              <a:t>Event </a:t>
            </a:r>
            <a:endParaRPr lang="en-US" dirty="0"/>
          </a:p>
        </p:txBody>
      </p:sp>
      <p:sp>
        <p:nvSpPr>
          <p:cNvPr id="25" name="TextBox 24"/>
          <p:cNvSpPr txBox="1"/>
          <p:nvPr/>
        </p:nvSpPr>
        <p:spPr>
          <a:xfrm>
            <a:off x="4819209" y="4363843"/>
            <a:ext cx="1248995" cy="923330"/>
          </a:xfrm>
          <a:prstGeom prst="rect">
            <a:avLst/>
          </a:prstGeom>
          <a:solidFill>
            <a:schemeClr val="accent1">
              <a:lumMod val="40000"/>
              <a:lumOff val="60000"/>
            </a:schemeClr>
          </a:solidFill>
        </p:spPr>
        <p:txBody>
          <a:bodyPr wrap="none" rtlCol="0">
            <a:spAutoFit/>
          </a:bodyPr>
          <a:lstStyle/>
          <a:p>
            <a:pPr algn="ctr"/>
            <a:r>
              <a:rPr lang="en-US" dirty="0" smtClean="0"/>
              <a:t>New </a:t>
            </a:r>
          </a:p>
          <a:p>
            <a:pPr algn="ctr"/>
            <a:r>
              <a:rPr lang="en-US" dirty="0" smtClean="0"/>
              <a:t>Population</a:t>
            </a:r>
          </a:p>
          <a:p>
            <a:pPr algn="ctr"/>
            <a:r>
              <a:rPr lang="en-US" dirty="0" smtClean="0"/>
              <a:t>Dynamics</a:t>
            </a:r>
            <a:endParaRPr lang="en-US" dirty="0"/>
          </a:p>
        </p:txBody>
      </p:sp>
      <p:sp>
        <p:nvSpPr>
          <p:cNvPr id="26" name="Oval 25"/>
          <p:cNvSpPr>
            <a:spLocks noChangeAspect="1"/>
          </p:cNvSpPr>
          <p:nvPr/>
        </p:nvSpPr>
        <p:spPr>
          <a:xfrm>
            <a:off x="5688051" y="6600592"/>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27" name="Oval 26"/>
          <p:cNvSpPr>
            <a:spLocks noChangeAspect="1"/>
          </p:cNvSpPr>
          <p:nvPr/>
        </p:nvSpPr>
        <p:spPr>
          <a:xfrm>
            <a:off x="5730101" y="6050466"/>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28" name="Oval 27"/>
          <p:cNvSpPr>
            <a:spLocks noChangeAspect="1"/>
          </p:cNvSpPr>
          <p:nvPr/>
        </p:nvSpPr>
        <p:spPr>
          <a:xfrm>
            <a:off x="1104900" y="5890632"/>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29" name="Oval 28"/>
          <p:cNvSpPr>
            <a:spLocks noChangeAspect="1"/>
          </p:cNvSpPr>
          <p:nvPr/>
        </p:nvSpPr>
        <p:spPr>
          <a:xfrm>
            <a:off x="2286000" y="6088566"/>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B</a:t>
            </a:r>
          </a:p>
        </p:txBody>
      </p:sp>
      <p:sp>
        <p:nvSpPr>
          <p:cNvPr id="30" name="Oval 29"/>
          <p:cNvSpPr>
            <a:spLocks noChangeAspect="1"/>
          </p:cNvSpPr>
          <p:nvPr/>
        </p:nvSpPr>
        <p:spPr>
          <a:xfrm>
            <a:off x="1590675" y="5631366"/>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31" name="Oval 30"/>
          <p:cNvSpPr>
            <a:spLocks noChangeAspect="1"/>
          </p:cNvSpPr>
          <p:nvPr/>
        </p:nvSpPr>
        <p:spPr>
          <a:xfrm>
            <a:off x="2088590" y="6196361"/>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32" name="Oval 31"/>
          <p:cNvSpPr>
            <a:spLocks noChangeAspect="1"/>
          </p:cNvSpPr>
          <p:nvPr/>
        </p:nvSpPr>
        <p:spPr>
          <a:xfrm>
            <a:off x="1828800" y="5859966"/>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33" name="Oval 32"/>
          <p:cNvSpPr>
            <a:spLocks noChangeAspect="1"/>
          </p:cNvSpPr>
          <p:nvPr/>
        </p:nvSpPr>
        <p:spPr>
          <a:xfrm>
            <a:off x="1838325" y="6317166"/>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C</a:t>
            </a:r>
          </a:p>
        </p:txBody>
      </p:sp>
      <p:sp>
        <p:nvSpPr>
          <p:cNvPr id="34" name="Oval 33"/>
          <p:cNvSpPr>
            <a:spLocks noChangeAspect="1"/>
          </p:cNvSpPr>
          <p:nvPr/>
        </p:nvSpPr>
        <p:spPr>
          <a:xfrm>
            <a:off x="1333500" y="6012366"/>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35" name="Oval 34"/>
          <p:cNvSpPr>
            <a:spLocks noChangeAspect="1"/>
          </p:cNvSpPr>
          <p:nvPr/>
        </p:nvSpPr>
        <p:spPr>
          <a:xfrm>
            <a:off x="1104900" y="6450516"/>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36" name="Oval 35"/>
          <p:cNvSpPr>
            <a:spLocks noChangeAspect="1"/>
          </p:cNvSpPr>
          <p:nvPr/>
        </p:nvSpPr>
        <p:spPr>
          <a:xfrm>
            <a:off x="1600200" y="6050466"/>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37" name="Oval 36"/>
          <p:cNvSpPr>
            <a:spLocks noChangeAspect="1"/>
          </p:cNvSpPr>
          <p:nvPr/>
        </p:nvSpPr>
        <p:spPr>
          <a:xfrm>
            <a:off x="1476375" y="6364791"/>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38" name="Oval 37"/>
          <p:cNvSpPr>
            <a:spLocks noChangeAspect="1"/>
          </p:cNvSpPr>
          <p:nvPr/>
        </p:nvSpPr>
        <p:spPr>
          <a:xfrm>
            <a:off x="2181225" y="5707566"/>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39" name="Oval 38"/>
          <p:cNvSpPr>
            <a:spLocks noChangeAspect="1"/>
          </p:cNvSpPr>
          <p:nvPr/>
        </p:nvSpPr>
        <p:spPr>
          <a:xfrm>
            <a:off x="2171700" y="6479091"/>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40" name="Oval 39"/>
          <p:cNvSpPr>
            <a:spLocks noChangeAspect="1"/>
          </p:cNvSpPr>
          <p:nvPr/>
        </p:nvSpPr>
        <p:spPr>
          <a:xfrm>
            <a:off x="1219200" y="5631366"/>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A</a:t>
            </a:r>
            <a:endParaRPr lang="en-US" sz="1100" b="1" dirty="0">
              <a:solidFill>
                <a:schemeClr val="bg1"/>
              </a:solidFill>
            </a:endParaRPr>
          </a:p>
        </p:txBody>
      </p:sp>
      <p:sp>
        <p:nvSpPr>
          <p:cNvPr id="41" name="Oval 40"/>
          <p:cNvSpPr>
            <a:spLocks noChangeAspect="1"/>
          </p:cNvSpPr>
          <p:nvPr/>
        </p:nvSpPr>
        <p:spPr>
          <a:xfrm>
            <a:off x="1076325" y="6164766"/>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42" name="Oval 41"/>
          <p:cNvSpPr>
            <a:spLocks noChangeAspect="1"/>
          </p:cNvSpPr>
          <p:nvPr/>
        </p:nvSpPr>
        <p:spPr>
          <a:xfrm>
            <a:off x="5954751" y="6448425"/>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C</a:t>
            </a:r>
          </a:p>
        </p:txBody>
      </p:sp>
      <p:pic>
        <p:nvPicPr>
          <p:cNvPr id="1026" name="Picture 2" descr="SSA C13 000 001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254" y="4343400"/>
            <a:ext cx="230714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a:spLocks noChangeAspect="1"/>
          </p:cNvSpPr>
          <p:nvPr/>
        </p:nvSpPr>
        <p:spPr>
          <a:xfrm>
            <a:off x="5905500" y="5853381"/>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45" name="Oval 44"/>
          <p:cNvSpPr>
            <a:spLocks noChangeAspect="1"/>
          </p:cNvSpPr>
          <p:nvPr/>
        </p:nvSpPr>
        <p:spPr>
          <a:xfrm>
            <a:off x="5941943" y="6119232"/>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
        <p:nvSpPr>
          <p:cNvPr id="46" name="Oval 45"/>
          <p:cNvSpPr>
            <a:spLocks noChangeAspect="1"/>
          </p:cNvSpPr>
          <p:nvPr/>
        </p:nvSpPr>
        <p:spPr>
          <a:xfrm>
            <a:off x="5203510" y="6069082"/>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rPr>
              <a:t>B</a:t>
            </a:r>
            <a:endParaRPr lang="en-US" sz="1100" b="1" dirty="0">
              <a:solidFill>
                <a:schemeClr val="bg1"/>
              </a:solidFill>
            </a:endParaRPr>
          </a:p>
        </p:txBody>
      </p:sp>
    </p:spTree>
    <p:extLst>
      <p:ext uri="{BB962C8B-B14F-4D97-AF65-F5344CB8AC3E}">
        <p14:creationId xmlns:p14="http://schemas.microsoft.com/office/powerpoint/2010/main" val="28674969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0" nodeType="clickEffect">
                                  <p:stCondLst>
                                    <p:cond delay="0"/>
                                  </p:stCondLst>
                                  <p:childTnLst>
                                    <p:animMotion origin="layout" path="M 0 0 L 0.25 0 E" pathEditMode="relative" ptsTypes="">
                                      <p:cBhvr>
                                        <p:cTn id="11" dur="2000" fill="hold"/>
                                        <p:tgtEl>
                                          <p:spTgt spid="2"/>
                                        </p:tgtEl>
                                        <p:attrNameLst>
                                          <p:attrName>ppt_x</p:attrName>
                                          <p:attrName>ppt_y</p:attrName>
                                        </p:attrNameLst>
                                      </p:cBhvr>
                                    </p:animMotion>
                                  </p:childTnLst>
                                </p:cTn>
                              </p:par>
                              <p:par>
                                <p:cTn id="12" presetID="63" presetClass="path" presetSubtype="0" accel="50000" decel="50000" fill="hold" grpId="0" nodeType="withEffect">
                                  <p:stCondLst>
                                    <p:cond delay="0"/>
                                  </p:stCondLst>
                                  <p:childTnLst>
                                    <p:animMotion origin="layout" path="M 0 0 L 0.25 0 E" pathEditMode="relative" ptsTypes="">
                                      <p:cBhvr>
                                        <p:cTn id="13" dur="2000" fill="hold"/>
                                        <p:tgtEl>
                                          <p:spTgt spid="13"/>
                                        </p:tgtEl>
                                        <p:attrNameLst>
                                          <p:attrName>ppt_x</p:attrName>
                                          <p:attrName>ppt_y</p:attrName>
                                        </p:attrNameLst>
                                      </p:cBhvr>
                                    </p:animMotion>
                                  </p:childTnLst>
                                </p:cTn>
                              </p:par>
                              <p:par>
                                <p:cTn id="14" presetID="63" presetClass="path" presetSubtype="0" accel="50000" decel="50000" fill="hold" grpId="0" nodeType="withEffect">
                                  <p:stCondLst>
                                    <p:cond delay="0"/>
                                  </p:stCondLst>
                                  <p:childTnLst>
                                    <p:animMotion origin="layout" path="M 0 0 L 0.25 0 E" pathEditMode="relative" ptsTypes="">
                                      <p:cBhvr>
                                        <p:cTn id="15" dur="2000" fill="hold"/>
                                        <p:tgtEl>
                                          <p:spTgt spid="8"/>
                                        </p:tgtEl>
                                        <p:attrNameLst>
                                          <p:attrName>ppt_x</p:attrName>
                                          <p:attrName>ppt_y</p:attrName>
                                        </p:attrNameLst>
                                      </p:cBhvr>
                                    </p:animMotion>
                                  </p:childTnLst>
                                </p:cTn>
                              </p:par>
                              <p:par>
                                <p:cTn id="16" presetID="63" presetClass="path" presetSubtype="0" accel="50000" decel="50000" fill="hold" grpId="0" nodeType="withEffect">
                                  <p:stCondLst>
                                    <p:cond delay="0"/>
                                  </p:stCondLst>
                                  <p:childTnLst>
                                    <p:animMotion origin="layout" path="M 0 0 L 0.25 0 E" pathEditMode="relative" ptsTypes="">
                                      <p:cBhvr>
                                        <p:cTn id="17" dur="2000" fill="hold"/>
                                        <p:tgtEl>
                                          <p:spTgt spid="17"/>
                                        </p:tgtEl>
                                        <p:attrNameLst>
                                          <p:attrName>ppt_x</p:attrName>
                                          <p:attrName>ppt_y</p:attrName>
                                        </p:attrNameLst>
                                      </p:cBhvr>
                                    </p:animMotion>
                                  </p:childTnLst>
                                </p:cTn>
                              </p:par>
                              <p:par>
                                <p:cTn id="18" presetID="63" presetClass="path" presetSubtype="0" accel="50000" decel="50000" fill="hold" grpId="0" nodeType="withEffect">
                                  <p:stCondLst>
                                    <p:cond delay="0"/>
                                  </p:stCondLst>
                                  <p:childTnLst>
                                    <p:animMotion origin="layout" path="M 0 0 L 0.25 0 E" pathEditMode="relative" ptsTypes="">
                                      <p:cBhvr>
                                        <p:cTn id="19" dur="2000" fill="hold"/>
                                        <p:tgtEl>
                                          <p:spTgt spid="7"/>
                                        </p:tgtEl>
                                        <p:attrNameLst>
                                          <p:attrName>ppt_x</p:attrName>
                                          <p:attrName>ppt_y</p:attrName>
                                        </p:attrNameLst>
                                      </p:cBhvr>
                                    </p:animMotion>
                                  </p:childTnLst>
                                </p:cTn>
                              </p:par>
                              <p:par>
                                <p:cTn id="20" presetID="63" presetClass="path" presetSubtype="0" accel="50000" decel="50000" fill="hold" grpId="0" nodeType="withEffect">
                                  <p:stCondLst>
                                    <p:cond delay="0"/>
                                  </p:stCondLst>
                                  <p:childTnLst>
                                    <p:animMotion origin="layout" path="M 3.33333E-6 -1.11111E-6 L 0.40416 0.02778 " pathEditMode="relative" rAng="0" ptsTypes="AA">
                                      <p:cBhvr>
                                        <p:cTn id="21" dur="2000" fill="hold"/>
                                        <p:tgtEl>
                                          <p:spTgt spid="9"/>
                                        </p:tgtEl>
                                        <p:attrNameLst>
                                          <p:attrName>ppt_x</p:attrName>
                                          <p:attrName>ppt_y</p:attrName>
                                        </p:attrNameLst>
                                      </p:cBhvr>
                                      <p:rCtr x="20208" y="1389"/>
                                    </p:animMotion>
                                  </p:childTnLst>
                                </p:cTn>
                              </p:par>
                              <p:par>
                                <p:cTn id="22" presetID="63" presetClass="path" presetSubtype="0" accel="50000" decel="50000" fill="hold" grpId="0" nodeType="withEffect">
                                  <p:stCondLst>
                                    <p:cond delay="0"/>
                                  </p:stCondLst>
                                  <p:childTnLst>
                                    <p:animMotion origin="layout" path="M 5.55112E-17 -3.33333E-6 L 0.48333 -0.00555 " pathEditMode="relative" rAng="0" ptsTypes="AA">
                                      <p:cBhvr>
                                        <p:cTn id="23" dur="2000" fill="hold"/>
                                        <p:tgtEl>
                                          <p:spTgt spid="11"/>
                                        </p:tgtEl>
                                        <p:attrNameLst>
                                          <p:attrName>ppt_x</p:attrName>
                                          <p:attrName>ppt_y</p:attrName>
                                        </p:attrNameLst>
                                      </p:cBhvr>
                                      <p:rCtr x="24167" y="-278"/>
                                    </p:animMotion>
                                  </p:childTnLst>
                                </p:cTn>
                              </p:par>
                              <p:par>
                                <p:cTn id="24" presetID="63" presetClass="path" presetSubtype="0" accel="50000" decel="50000" fill="hold" grpId="0" nodeType="withEffect">
                                  <p:stCondLst>
                                    <p:cond delay="0"/>
                                  </p:stCondLst>
                                  <p:childTnLst>
                                    <p:animMotion origin="layout" path="M 0 0 L 0.25 0 E" pathEditMode="relative" ptsTypes="">
                                      <p:cBhvr>
                                        <p:cTn id="25" dur="2000" fill="hold"/>
                                        <p:tgtEl>
                                          <p:spTgt spid="14"/>
                                        </p:tgtEl>
                                        <p:attrNameLst>
                                          <p:attrName>ppt_x</p:attrName>
                                          <p:attrName>ppt_y</p:attrName>
                                        </p:attrNameLst>
                                      </p:cBhvr>
                                    </p:animMotion>
                                  </p:childTnLst>
                                </p:cTn>
                              </p:par>
                              <p:par>
                                <p:cTn id="26" presetID="63" presetClass="path" presetSubtype="0" accel="50000" decel="50000" fill="hold" grpId="0" nodeType="withEffect">
                                  <p:stCondLst>
                                    <p:cond delay="0"/>
                                  </p:stCondLst>
                                  <p:childTnLst>
                                    <p:animMotion origin="layout" path="M 0 0 L 0.25 0 E" pathEditMode="relative" ptsTypes="">
                                      <p:cBhvr>
                                        <p:cTn id="27" dur="2000" fill="hold"/>
                                        <p:tgtEl>
                                          <p:spTgt spid="12"/>
                                        </p:tgtEl>
                                        <p:attrNameLst>
                                          <p:attrName>ppt_x</p:attrName>
                                          <p:attrName>ppt_y</p:attrName>
                                        </p:attrNameLst>
                                      </p:cBhvr>
                                    </p:animMotion>
                                  </p:childTnLst>
                                </p:cTn>
                              </p:par>
                              <p:par>
                                <p:cTn id="28" presetID="63" presetClass="path" presetSubtype="0" accel="50000" decel="50000" fill="hold" grpId="0" nodeType="withEffect">
                                  <p:stCondLst>
                                    <p:cond delay="0"/>
                                  </p:stCondLst>
                                  <p:childTnLst>
                                    <p:animMotion origin="layout" path="M 1.66667E-6 3.33333E-6 L 0.41979 -0.00556 " pathEditMode="relative" rAng="0" ptsTypes="AA">
                                      <p:cBhvr>
                                        <p:cTn id="29" dur="2000" fill="hold"/>
                                        <p:tgtEl>
                                          <p:spTgt spid="10"/>
                                        </p:tgtEl>
                                        <p:attrNameLst>
                                          <p:attrName>ppt_x</p:attrName>
                                          <p:attrName>ppt_y</p:attrName>
                                        </p:attrNameLst>
                                      </p:cBhvr>
                                      <p:rCtr x="20990" y="-278"/>
                                    </p:animMotion>
                                  </p:childTnLst>
                                </p:cTn>
                              </p:par>
                              <p:par>
                                <p:cTn id="30" presetID="63" presetClass="path" presetSubtype="0" accel="50000" decel="50000" fill="hold" grpId="0" nodeType="withEffect">
                                  <p:stCondLst>
                                    <p:cond delay="0"/>
                                  </p:stCondLst>
                                  <p:childTnLst>
                                    <p:animMotion origin="layout" path="M 0 0 L 0.25 0 E" pathEditMode="relative" ptsTypes="">
                                      <p:cBhvr>
                                        <p:cTn id="31" dur="2000" fill="hold"/>
                                        <p:tgtEl>
                                          <p:spTgt spid="16"/>
                                        </p:tgtEl>
                                        <p:attrNameLst>
                                          <p:attrName>ppt_x</p:attrName>
                                          <p:attrName>ppt_y</p:attrName>
                                        </p:attrNameLst>
                                      </p:cBhvr>
                                    </p:animMotion>
                                  </p:childTnLst>
                                </p:cTn>
                              </p:par>
                              <p:par>
                                <p:cTn id="32" presetID="63" presetClass="path" presetSubtype="0" accel="50000" decel="50000" fill="hold" grpId="0" nodeType="withEffect">
                                  <p:stCondLst>
                                    <p:cond delay="0"/>
                                  </p:stCondLst>
                                  <p:childTnLst>
                                    <p:animMotion origin="layout" path="M 3.33333E-6 -4.44444E-6 L 0.3375 0.00556 " pathEditMode="relative" rAng="0" ptsTypes="AA">
                                      <p:cBhvr>
                                        <p:cTn id="33" dur="2000" fill="hold"/>
                                        <p:tgtEl>
                                          <p:spTgt spid="6"/>
                                        </p:tgtEl>
                                        <p:attrNameLst>
                                          <p:attrName>ppt_x</p:attrName>
                                          <p:attrName>ppt_y</p:attrName>
                                        </p:attrNameLst>
                                      </p:cBhvr>
                                      <p:rCtr x="16875" y="278"/>
                                    </p:animMotion>
                                  </p:childTnLst>
                                </p:cTn>
                              </p:par>
                              <p:par>
                                <p:cTn id="34" presetID="63" presetClass="path" presetSubtype="0" accel="50000" decel="50000" fill="hold" grpId="0" nodeType="withEffect">
                                  <p:stCondLst>
                                    <p:cond delay="0"/>
                                  </p:stCondLst>
                                  <p:childTnLst>
                                    <p:animMotion origin="layout" path="M 0 0 L 0.25 0 E" pathEditMode="relative" ptsTypes="">
                                      <p:cBhvr>
                                        <p:cTn id="35" dur="2000" fill="hold"/>
                                        <p:tgtEl>
                                          <p:spTgt spid="15"/>
                                        </p:tgtEl>
                                        <p:attrNameLst>
                                          <p:attrName>ppt_x</p:attrName>
                                          <p:attrName>ppt_y</p:attrName>
                                        </p:attrNameLst>
                                      </p:cBhvr>
                                    </p:animMotion>
                                  </p:childTnLst>
                                </p:cTn>
                              </p:par>
                              <p:par>
                                <p:cTn id="36" presetID="63" presetClass="path" presetSubtype="0" accel="50000" decel="50000" fill="hold" grpId="0" nodeType="withEffect">
                                  <p:stCondLst>
                                    <p:cond delay="0"/>
                                  </p:stCondLst>
                                  <p:childTnLst>
                                    <p:animMotion origin="layout" path="M 5E-6 4.44444E-6 L 0.4698 0.01666 " pathEditMode="relative" rAng="0" ptsTypes="AA">
                                      <p:cBhvr>
                                        <p:cTn id="37" dur="2000" fill="hold"/>
                                        <p:tgtEl>
                                          <p:spTgt spid="18"/>
                                        </p:tgtEl>
                                        <p:attrNameLst>
                                          <p:attrName>ppt_x</p:attrName>
                                          <p:attrName>ppt_y</p:attrName>
                                        </p:attrNameLst>
                                      </p:cBhvr>
                                      <p:rCtr x="23490" y="833"/>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500"/>
                                        <p:tgtEl>
                                          <p:spTgt spid="19"/>
                                        </p:tgtEl>
                                      </p:cBhvr>
                                    </p:animEffect>
                                  </p:childTnLst>
                                </p:cTn>
                              </p:par>
                              <p:par>
                                <p:cTn id="91" presetID="10" presetClass="entr" presetSubtype="0" fill="hold" grpId="2"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fade">
                                      <p:cBhvr>
                                        <p:cTn id="110" dur="500"/>
                                        <p:tgtEl>
                                          <p:spTgt spid="3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fade">
                                      <p:cBhvr>
                                        <p:cTn id="113" dur="500"/>
                                        <p:tgtEl>
                                          <p:spTgt spid="3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fade">
                                      <p:cBhvr>
                                        <p:cTn id="116" dur="500"/>
                                        <p:tgtEl>
                                          <p:spTgt spid="3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fade">
                                      <p:cBhvr>
                                        <p:cTn id="119" dur="500"/>
                                        <p:tgtEl>
                                          <p:spTgt spid="3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500"/>
                                        <p:tgtEl>
                                          <p:spTgt spid="34"/>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fade">
                                      <p:cBhvr>
                                        <p:cTn id="125" dur="500"/>
                                        <p:tgtEl>
                                          <p:spTgt spid="3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fade">
                                      <p:cBhvr>
                                        <p:cTn id="128" dur="500"/>
                                        <p:tgtEl>
                                          <p:spTgt spid="3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fade">
                                      <p:cBhvr>
                                        <p:cTn id="131" dur="500"/>
                                        <p:tgtEl>
                                          <p:spTgt spid="3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8"/>
                                        </p:tgtEl>
                                        <p:attrNameLst>
                                          <p:attrName>style.visibility</p:attrName>
                                        </p:attrNameLst>
                                      </p:cBhvr>
                                      <p:to>
                                        <p:strVal val="visible"/>
                                      </p:to>
                                    </p:set>
                                    <p:animEffect transition="in" filter="fade">
                                      <p:cBhvr>
                                        <p:cTn id="134" dur="500"/>
                                        <p:tgtEl>
                                          <p:spTgt spid="38"/>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fade">
                                      <p:cBhvr>
                                        <p:cTn id="137" dur="500"/>
                                        <p:tgtEl>
                                          <p:spTgt spid="39"/>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0"/>
                                        </p:tgtEl>
                                        <p:attrNameLst>
                                          <p:attrName>style.visibility</p:attrName>
                                        </p:attrNameLst>
                                      </p:cBhvr>
                                      <p:to>
                                        <p:strVal val="visible"/>
                                      </p:to>
                                    </p:set>
                                    <p:animEffect transition="in" filter="fade">
                                      <p:cBhvr>
                                        <p:cTn id="140" dur="500"/>
                                        <p:tgtEl>
                                          <p:spTgt spid="4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1"/>
                                        </p:tgtEl>
                                        <p:attrNameLst>
                                          <p:attrName>style.visibility</p:attrName>
                                        </p:attrNameLst>
                                      </p:cBhvr>
                                      <p:to>
                                        <p:strVal val="visible"/>
                                      </p:to>
                                    </p:set>
                                    <p:animEffect transition="in" filter="fade">
                                      <p:cBhvr>
                                        <p:cTn id="143" dur="500"/>
                                        <p:tgtEl>
                                          <p:spTgt spid="4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44"/>
                                        </p:tgtEl>
                                        <p:attrNameLst>
                                          <p:attrName>style.visibility</p:attrName>
                                        </p:attrNameLst>
                                      </p:cBhvr>
                                      <p:to>
                                        <p:strVal val="visible"/>
                                      </p:to>
                                    </p:set>
                                    <p:animEffect transition="in" filter="fade">
                                      <p:cBhvr>
                                        <p:cTn id="146" dur="500"/>
                                        <p:tgtEl>
                                          <p:spTgt spid="4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45"/>
                                        </p:tgtEl>
                                        <p:attrNameLst>
                                          <p:attrName>style.visibility</p:attrName>
                                        </p:attrNameLst>
                                      </p:cBhvr>
                                      <p:to>
                                        <p:strVal val="visible"/>
                                      </p:to>
                                    </p:set>
                                    <p:animEffect transition="in" filter="fade">
                                      <p:cBhvr>
                                        <p:cTn id="149" dur="500"/>
                                        <p:tgtEl>
                                          <p:spTgt spid="45"/>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46"/>
                                        </p:tgtEl>
                                        <p:attrNameLst>
                                          <p:attrName>style.visibility</p:attrName>
                                        </p:attrNameLst>
                                      </p:cBhvr>
                                      <p:to>
                                        <p:strVal val="visible"/>
                                      </p:to>
                                    </p:set>
                                    <p:animEffect transition="in" filter="fade">
                                      <p:cBhvr>
                                        <p:cTn id="1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7" grpId="0" animBg="1"/>
      <p:bldP spid="7" grpId="1" animBg="1"/>
      <p:bldP spid="8" grpId="0" animBg="1"/>
      <p:bldP spid="8" grpId="1" animBg="1"/>
      <p:bldP spid="9" grpId="0" animBg="1"/>
      <p:bldP spid="10" grpId="0" animBg="1"/>
      <p:bldP spid="11" grpId="0"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9" grpId="0" animBg="1"/>
      <p:bldP spid="20" grpId="0" animBg="1"/>
      <p:bldP spid="21" grpId="0" animBg="1"/>
      <p:bldP spid="22" grpId="0" animBg="1"/>
      <p:bldP spid="3" grpId="0" animBg="1"/>
      <p:bldP spid="24" grpId="0" animBg="1"/>
      <p:bldP spid="25" grpId="0" animBg="1"/>
      <p:bldP spid="26" grpId="2"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idx="1"/>
          </p:nvPr>
        </p:nvSpPr>
        <p:spPr>
          <a:xfrm>
            <a:off x="457200" y="1600200"/>
            <a:ext cx="8226425" cy="4862513"/>
          </a:xfrm>
        </p:spPr>
        <p:txBody>
          <a:bodyPr lIns="0" tIns="0" rIns="0" bIns="0">
            <a:noAutofit/>
          </a:bodyPr>
          <a:lstStyle/>
          <a:p>
            <a:pPr eaLnBrk="1" hangingPunct="1">
              <a:lnSpc>
                <a:spcPct val="93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a:p>
            <a:pPr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b="1" u="sng" dirty="0" smtClean="0">
                <a:solidFill>
                  <a:srgbClr val="0000FF"/>
                </a:solidFill>
              </a:rPr>
              <a:t>Founder effect</a:t>
            </a:r>
          </a:p>
          <a:p>
            <a:pPr lvl="1"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u="sng" dirty="0" smtClean="0"/>
              <a:t>Genetic drift is pronounced when a few individuals start a new population.</a:t>
            </a:r>
          </a:p>
          <a:p>
            <a:pPr lvl="1"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(Often in conjunction with bottlenecks)</a:t>
            </a:r>
          </a:p>
          <a:p>
            <a:pPr eaLnBrk="1" hangingPunct="1">
              <a:lnSpc>
                <a:spcPct val="93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p:txBody>
      </p:sp>
      <p:sp>
        <p:nvSpPr>
          <p:cNvPr id="88066" name="Rectangle 1"/>
          <p:cNvSpPr>
            <a:spLocks noGrp="1" noChangeArrowheads="1"/>
          </p:cNvSpPr>
          <p:nvPr>
            <p:ph type="title"/>
          </p:nvPr>
        </p:nvSpPr>
        <p:spPr>
          <a:xfrm>
            <a:off x="457200" y="501650"/>
            <a:ext cx="8226425" cy="519113"/>
          </a:xfrm>
        </p:spPr>
        <p:txBody>
          <a:bodyPr lIns="0" tIns="0" rIns="0" bIns="0" anchor="ctr"/>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Genetic drift &amp; The Founder Effect</a:t>
            </a:r>
          </a:p>
        </p:txBody>
      </p:sp>
    </p:spTree>
    <p:extLst>
      <p:ext uri="{BB962C8B-B14F-4D97-AF65-F5344CB8AC3E}">
        <p14:creationId xmlns:p14="http://schemas.microsoft.com/office/powerpoint/2010/main" val="36663632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idx="1"/>
          </p:nvPr>
        </p:nvSpPr>
        <p:spPr>
          <a:xfrm>
            <a:off x="457200" y="1600200"/>
            <a:ext cx="8229600" cy="2667000"/>
          </a:xfrm>
        </p:spPr>
        <p:txBody>
          <a:bodyPr lIns="0" tIns="0" rIns="0" bIns="0">
            <a:normAutofit/>
          </a:bodyPr>
          <a:lstStyle/>
          <a:p>
            <a:pPr eaLnBrk="1" hangingPunct="1">
              <a:lnSpc>
                <a:spcPct val="97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a:p>
            <a:pPr eaLnBrk="1" hangingPunct="1">
              <a:lnSpc>
                <a:spcPct val="97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solidFill>
                <a:srgbClr val="FF0000"/>
              </a:solidFill>
            </a:endParaRPr>
          </a:p>
        </p:txBody>
      </p:sp>
      <p:sp>
        <p:nvSpPr>
          <p:cNvPr id="19458" name="Rectangle 1"/>
          <p:cNvSpPr>
            <a:spLocks noGrp="1" noChangeArrowheads="1"/>
          </p:cNvSpPr>
          <p:nvPr>
            <p:ph type="title"/>
          </p:nvPr>
        </p:nvSpPr>
        <p:spPr>
          <a:xfrm>
            <a:off x="457200" y="228600"/>
            <a:ext cx="8229600" cy="895350"/>
          </a:xfrm>
        </p:spPr>
        <p:txBody>
          <a:bodyPr lIns="0" tIns="0" rIns="0" bIns="0" anchor="ctr"/>
          <a:lstStyle/>
          <a:p>
            <a:pPr eaLnBrk="1" hangingPunct="1">
              <a:lnSpc>
                <a:spcPct val="98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i="1" dirty="0" smtClean="0"/>
              <a:t>Impacts, Issues</a:t>
            </a:r>
            <a:br>
              <a:rPr lang="en-GB" sz="2800" i="1" dirty="0" smtClean="0"/>
            </a:br>
            <a:r>
              <a:rPr lang="en-GB" dirty="0" smtClean="0"/>
              <a:t>Rise of the Super Rats</a:t>
            </a:r>
          </a:p>
        </p:txBody>
      </p:sp>
      <p:pic>
        <p:nvPicPr>
          <p:cNvPr id="19460" name="Picture1" descr="18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1600200"/>
            <a:ext cx="455485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1" descr="180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00" y="1600200"/>
            <a:ext cx="444885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2802" y="4800600"/>
            <a:ext cx="5110951" cy="1477328"/>
          </a:xfrm>
          <a:prstGeom prst="rect">
            <a:avLst/>
          </a:prstGeom>
          <a:noFill/>
        </p:spPr>
        <p:txBody>
          <a:bodyPr wrap="none" rtlCol="0">
            <a:spAutoFit/>
          </a:bodyPr>
          <a:lstStyle/>
          <a:p>
            <a:r>
              <a:rPr lang="en-US" dirty="0" smtClean="0"/>
              <a:t>Example.</a:t>
            </a:r>
          </a:p>
          <a:p>
            <a:pPr marL="285750" indent="-285750">
              <a:buFontTx/>
              <a:buChar char="-"/>
            </a:pPr>
            <a:r>
              <a:rPr lang="en-US" dirty="0" smtClean="0"/>
              <a:t>Your village is infested with rats.</a:t>
            </a:r>
          </a:p>
          <a:p>
            <a:pPr marL="285750" indent="-285750">
              <a:buFontTx/>
              <a:buChar char="-"/>
            </a:pPr>
            <a:r>
              <a:rPr lang="en-US" dirty="0" smtClean="0"/>
              <a:t>Rats carry &amp; spread disease and destroy crops.</a:t>
            </a:r>
          </a:p>
          <a:p>
            <a:pPr marL="285750" indent="-285750">
              <a:buFontTx/>
              <a:buChar char="-"/>
            </a:pPr>
            <a:r>
              <a:rPr lang="en-US" dirty="0" smtClean="0"/>
              <a:t>You know a poison (Warfarin) that can kill rats.</a:t>
            </a:r>
          </a:p>
          <a:p>
            <a:pPr marL="285750" indent="-285750">
              <a:buFontTx/>
              <a:buChar char="-"/>
            </a:pPr>
            <a:r>
              <a:rPr lang="en-US" dirty="0" smtClean="0"/>
              <a:t>What do you do?</a:t>
            </a:r>
            <a:endParaRPr lang="en-US" dirty="0"/>
          </a:p>
        </p:txBody>
      </p:sp>
      <p:sp>
        <p:nvSpPr>
          <p:cNvPr id="3" name="TextBox 2"/>
          <p:cNvSpPr txBox="1"/>
          <p:nvPr/>
        </p:nvSpPr>
        <p:spPr>
          <a:xfrm>
            <a:off x="5483753" y="5029200"/>
            <a:ext cx="3590150" cy="923330"/>
          </a:xfrm>
          <a:prstGeom prst="rect">
            <a:avLst/>
          </a:prstGeom>
          <a:noFill/>
        </p:spPr>
        <p:txBody>
          <a:bodyPr wrap="none" rtlCol="0">
            <a:spAutoFit/>
          </a:bodyPr>
          <a:lstStyle/>
          <a:p>
            <a:pPr marL="285750" indent="-285750">
              <a:buFontTx/>
              <a:buChar char="-"/>
            </a:pPr>
            <a:r>
              <a:rPr lang="en-US" dirty="0" smtClean="0"/>
              <a:t>Give the poison?</a:t>
            </a:r>
          </a:p>
          <a:p>
            <a:pPr marL="285750" indent="-285750">
              <a:buFontTx/>
              <a:buChar char="-"/>
            </a:pPr>
            <a:r>
              <a:rPr lang="en-US" dirty="0" smtClean="0"/>
              <a:t>Leave them alone?</a:t>
            </a:r>
          </a:p>
          <a:p>
            <a:pPr marL="285750" indent="-285750">
              <a:buFontTx/>
              <a:buChar char="-"/>
            </a:pPr>
            <a:r>
              <a:rPr lang="en-US" dirty="0" smtClean="0"/>
              <a:t>Figure out some other method?</a:t>
            </a:r>
            <a:endParaRPr lang="en-US" dirty="0"/>
          </a:p>
        </p:txBody>
      </p:sp>
    </p:spTree>
    <p:extLst>
      <p:ext uri="{BB962C8B-B14F-4D97-AF65-F5344CB8AC3E}">
        <p14:creationId xmlns:p14="http://schemas.microsoft.com/office/powerpoint/2010/main" val="3327777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idx="1"/>
          </p:nvPr>
        </p:nvSpPr>
        <p:spPr>
          <a:xfrm>
            <a:off x="152400" y="1752600"/>
            <a:ext cx="8839200" cy="48006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ormAutofit fontScale="85000" lnSpcReduction="10000"/>
          </a:bodyPr>
          <a:lstStyle/>
          <a:p>
            <a:pPr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300" u="sng" dirty="0" smtClean="0"/>
              <a:t>Mutations are the source of new alleles that give rise to differences in details of shared traits</a:t>
            </a:r>
          </a:p>
          <a:p>
            <a:pPr lvl="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600" b="1" dirty="0" smtClean="0">
                <a:solidFill>
                  <a:srgbClr val="0000FF"/>
                </a:solidFill>
              </a:rPr>
              <a:t>Lethal mutations</a:t>
            </a:r>
            <a:r>
              <a:rPr lang="en-GB" sz="2600" dirty="0" smtClean="0"/>
              <a:t> usually result in death</a:t>
            </a:r>
          </a:p>
          <a:p>
            <a:pPr lvl="2"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Decrease fitness but these rarely survive the gene pool.</a:t>
            </a:r>
          </a:p>
          <a:p>
            <a:pPr lvl="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600" b="1" dirty="0" smtClean="0">
                <a:solidFill>
                  <a:srgbClr val="0000FF"/>
                </a:solidFill>
              </a:rPr>
              <a:t>Neutral mutations</a:t>
            </a:r>
            <a:r>
              <a:rPr lang="en-GB" sz="2600" dirty="0" smtClean="0"/>
              <a:t> have no effect on survival or reproduction</a:t>
            </a:r>
          </a:p>
          <a:p>
            <a:pPr lvl="2"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Often considered “silent” mutations.</a:t>
            </a:r>
          </a:p>
          <a:p>
            <a:pPr lvl="2"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In humans, the average person undergoes 50-100 mutations in their lifetime. </a:t>
            </a:r>
          </a:p>
          <a:p>
            <a:pPr lvl="2"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Less than 3% have any consequence.</a:t>
            </a:r>
          </a:p>
          <a:p>
            <a:pPr lvl="2"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Remember, ~95% of our genome is “junk” DNA</a:t>
            </a:r>
          </a:p>
          <a:p>
            <a:pPr lvl="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600" b="1" dirty="0" smtClean="0">
                <a:solidFill>
                  <a:srgbClr val="0000FF"/>
                </a:solidFill>
              </a:rPr>
              <a:t>Beneficial mutations</a:t>
            </a:r>
            <a:r>
              <a:rPr lang="en-GB" sz="2600" dirty="0" smtClean="0"/>
              <a:t> convey an advantage.</a:t>
            </a:r>
          </a:p>
          <a:p>
            <a:pPr lvl="2"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Rare but does occur… has to.</a:t>
            </a:r>
          </a:p>
        </p:txBody>
      </p:sp>
      <p:sp>
        <p:nvSpPr>
          <p:cNvPr id="26626" name="Rectangle 1"/>
          <p:cNvSpPr>
            <a:spLocks noGrp="1" noChangeArrowheads="1"/>
          </p:cNvSpPr>
          <p:nvPr>
            <p:ph type="title"/>
          </p:nvPr>
        </p:nvSpPr>
        <p:spPr>
          <a:xfrm>
            <a:off x="457200" y="501650"/>
            <a:ext cx="8229600" cy="52228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eaLnBrk="1" hangingPunct="1">
              <a:lnSpc>
                <a:spcPct val="98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3. Mutation Revisited</a:t>
            </a:r>
          </a:p>
        </p:txBody>
      </p:sp>
    </p:spTree>
    <p:extLst>
      <p:ext uri="{BB962C8B-B14F-4D97-AF65-F5344CB8AC3E}">
        <p14:creationId xmlns:p14="http://schemas.microsoft.com/office/powerpoint/2010/main" val="347415291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500"/>
                                        <p:tgtEl>
                                          <p:spTgt spid="1229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1">
                                            <p:txEl>
                                              <p:pRg st="1" end="1"/>
                                            </p:txEl>
                                          </p:spTgt>
                                        </p:tgtEl>
                                        <p:attrNameLst>
                                          <p:attrName>style.visibility</p:attrName>
                                        </p:attrNameLst>
                                      </p:cBhvr>
                                      <p:to>
                                        <p:strVal val="visible"/>
                                      </p:to>
                                    </p:set>
                                    <p:animEffect transition="in" filter="fade">
                                      <p:cBhvr>
                                        <p:cTn id="10" dur="500"/>
                                        <p:tgtEl>
                                          <p:spTgt spid="1229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animEffect transition="in" filter="fade">
                                      <p:cBhvr>
                                        <p:cTn id="13" dur="500"/>
                                        <p:tgtEl>
                                          <p:spTgt spid="1229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291">
                                            <p:txEl>
                                              <p:pRg st="3" end="3"/>
                                            </p:txEl>
                                          </p:spTgt>
                                        </p:tgtEl>
                                        <p:attrNameLst>
                                          <p:attrName>style.visibility</p:attrName>
                                        </p:attrNameLst>
                                      </p:cBhvr>
                                      <p:to>
                                        <p:strVal val="visible"/>
                                      </p:to>
                                    </p:set>
                                    <p:animEffect transition="in" filter="fade">
                                      <p:cBhvr>
                                        <p:cTn id="16" dur="500"/>
                                        <p:tgtEl>
                                          <p:spTgt spid="1229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animEffect transition="in" filter="fade">
                                      <p:cBhvr>
                                        <p:cTn id="19" dur="500"/>
                                        <p:tgtEl>
                                          <p:spTgt spid="1229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291">
                                            <p:txEl>
                                              <p:pRg st="5" end="5"/>
                                            </p:txEl>
                                          </p:spTgt>
                                        </p:tgtEl>
                                        <p:attrNameLst>
                                          <p:attrName>style.visibility</p:attrName>
                                        </p:attrNameLst>
                                      </p:cBhvr>
                                      <p:to>
                                        <p:strVal val="visible"/>
                                      </p:to>
                                    </p:set>
                                    <p:animEffect transition="in" filter="fade">
                                      <p:cBhvr>
                                        <p:cTn id="22" dur="500"/>
                                        <p:tgtEl>
                                          <p:spTgt spid="12291">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291">
                                            <p:txEl>
                                              <p:pRg st="6" end="6"/>
                                            </p:txEl>
                                          </p:spTgt>
                                        </p:tgtEl>
                                        <p:attrNameLst>
                                          <p:attrName>style.visibility</p:attrName>
                                        </p:attrNameLst>
                                      </p:cBhvr>
                                      <p:to>
                                        <p:strVal val="visible"/>
                                      </p:to>
                                    </p:set>
                                    <p:animEffect transition="in" filter="fade">
                                      <p:cBhvr>
                                        <p:cTn id="25" dur="500"/>
                                        <p:tgtEl>
                                          <p:spTgt spid="12291">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291">
                                            <p:txEl>
                                              <p:pRg st="7" end="7"/>
                                            </p:txEl>
                                          </p:spTgt>
                                        </p:tgtEl>
                                        <p:attrNameLst>
                                          <p:attrName>style.visibility</p:attrName>
                                        </p:attrNameLst>
                                      </p:cBhvr>
                                      <p:to>
                                        <p:strVal val="visible"/>
                                      </p:to>
                                    </p:set>
                                    <p:animEffect transition="in" filter="fade">
                                      <p:cBhvr>
                                        <p:cTn id="28" dur="500"/>
                                        <p:tgtEl>
                                          <p:spTgt spid="12291">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291">
                                            <p:txEl>
                                              <p:pRg st="8" end="8"/>
                                            </p:txEl>
                                          </p:spTgt>
                                        </p:tgtEl>
                                        <p:attrNameLst>
                                          <p:attrName>style.visibility</p:attrName>
                                        </p:attrNameLst>
                                      </p:cBhvr>
                                      <p:to>
                                        <p:strVal val="visible"/>
                                      </p:to>
                                    </p:set>
                                    <p:animEffect transition="in" filter="fade">
                                      <p:cBhvr>
                                        <p:cTn id="31" dur="500"/>
                                        <p:tgtEl>
                                          <p:spTgt spid="12291">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291">
                                            <p:txEl>
                                              <p:pRg st="9" end="9"/>
                                            </p:txEl>
                                          </p:spTgt>
                                        </p:tgtEl>
                                        <p:attrNameLst>
                                          <p:attrName>style.visibility</p:attrName>
                                        </p:attrNameLst>
                                      </p:cBhvr>
                                      <p:to>
                                        <p:strVal val="visible"/>
                                      </p:to>
                                    </p:set>
                                    <p:animEffect transition="in" filter="fade">
                                      <p:cBhvr>
                                        <p:cTn id="34" dur="500"/>
                                        <p:tgtEl>
                                          <p:spTgt spid="122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1" descr="1802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0578" y="3924898"/>
            <a:ext cx="1451021" cy="120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Arrow 3"/>
          <p:cNvSpPr>
            <a:spLocks noChangeArrowheads="1"/>
          </p:cNvSpPr>
          <p:nvPr/>
        </p:nvSpPr>
        <p:spPr bwMode="auto">
          <a:xfrm rot="20898527">
            <a:off x="1593683" y="4804603"/>
            <a:ext cx="6113662" cy="561596"/>
          </a:xfrm>
          <a:prstGeom prst="rightArrow">
            <a:avLst>
              <a:gd name="adj1" fmla="val 50000"/>
              <a:gd name="adj2" fmla="val 5001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en-US" dirty="0">
                <a:latin typeface="Aharoni" pitchFamily="2" charset="-79"/>
                <a:cs typeface="Aharoni" pitchFamily="2" charset="-79"/>
              </a:rPr>
              <a:t>Mutations</a:t>
            </a:r>
          </a:p>
        </p:txBody>
      </p:sp>
      <p:sp>
        <p:nvSpPr>
          <p:cNvPr id="13" name="Right Arrow 3"/>
          <p:cNvSpPr>
            <a:spLocks noChangeArrowheads="1"/>
          </p:cNvSpPr>
          <p:nvPr/>
        </p:nvSpPr>
        <p:spPr bwMode="auto">
          <a:xfrm rot="615847">
            <a:off x="1867309" y="4851970"/>
            <a:ext cx="6080482" cy="561596"/>
          </a:xfrm>
          <a:prstGeom prst="rightArrow">
            <a:avLst>
              <a:gd name="adj1" fmla="val 50000"/>
              <a:gd name="adj2" fmla="val 5001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en-US" dirty="0">
                <a:latin typeface="Aharoni" pitchFamily="2" charset="-79"/>
                <a:cs typeface="Aharoni" pitchFamily="2" charset="-79"/>
              </a:rPr>
              <a:t>Mutations</a:t>
            </a:r>
          </a:p>
        </p:txBody>
      </p:sp>
      <p:sp>
        <p:nvSpPr>
          <p:cNvPr id="2" name="Content Placeholder 1"/>
          <p:cNvSpPr>
            <a:spLocks noGrp="1"/>
          </p:cNvSpPr>
          <p:nvPr>
            <p:ph idx="1"/>
          </p:nvPr>
        </p:nvSpPr>
        <p:spPr>
          <a:xfrm>
            <a:off x="380999" y="2285999"/>
            <a:ext cx="8407893" cy="3840479"/>
          </a:xfrm>
        </p:spPr>
        <p:txBody>
          <a:bodyPr>
            <a:normAutofit/>
          </a:bodyPr>
          <a:lstStyle/>
          <a:p>
            <a:r>
              <a:rPr lang="en-US" sz="3600" dirty="0" smtClean="0"/>
              <a:t>Variation within a species is caused by mutations.</a:t>
            </a:r>
            <a:endParaRPr lang="en-US" sz="3400" dirty="0" smtClean="0"/>
          </a:p>
          <a:p>
            <a:endParaRPr lang="en-US" sz="3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 y="28576"/>
            <a:ext cx="898683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www.gambassa.com/GambassaFiles/Images/images/Pfeghali/homosapiens_V1.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672" y="3455988"/>
            <a:ext cx="1907415"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1" descr="1802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9094" y="3516458"/>
            <a:ext cx="932306" cy="1436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1" descr="1802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3479" y="5571900"/>
            <a:ext cx="958308" cy="131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1" descr="1802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9314" y="5571900"/>
            <a:ext cx="1153399" cy="131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1" descr="1802b"/>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9173" y="5333760"/>
            <a:ext cx="983690" cy="151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1" descr="1802a"/>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8829" y="4140390"/>
            <a:ext cx="1182958" cy="125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3"/>
          <p:cNvSpPr>
            <a:spLocks noChangeArrowheads="1"/>
          </p:cNvSpPr>
          <p:nvPr/>
        </p:nvSpPr>
        <p:spPr bwMode="auto">
          <a:xfrm rot="461609">
            <a:off x="1834841" y="4033937"/>
            <a:ext cx="3138658" cy="561596"/>
          </a:xfrm>
          <a:prstGeom prst="rightArrow">
            <a:avLst>
              <a:gd name="adj1" fmla="val 50000"/>
              <a:gd name="adj2" fmla="val 5001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en-US" dirty="0">
                <a:latin typeface="Aharoni" pitchFamily="2" charset="-79"/>
                <a:cs typeface="Aharoni" pitchFamily="2" charset="-79"/>
              </a:rPr>
              <a:t>Mutations</a:t>
            </a:r>
          </a:p>
        </p:txBody>
      </p:sp>
      <p:sp>
        <p:nvSpPr>
          <p:cNvPr id="14" name="Right Arrow 3"/>
          <p:cNvSpPr>
            <a:spLocks noChangeArrowheads="1"/>
          </p:cNvSpPr>
          <p:nvPr/>
        </p:nvSpPr>
        <p:spPr bwMode="auto">
          <a:xfrm rot="458796">
            <a:off x="1678422" y="5125994"/>
            <a:ext cx="4804669" cy="561596"/>
          </a:xfrm>
          <a:prstGeom prst="rightArrow">
            <a:avLst>
              <a:gd name="adj1" fmla="val 50000"/>
              <a:gd name="adj2" fmla="val 5001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en-US" dirty="0">
                <a:latin typeface="Aharoni" pitchFamily="2" charset="-79"/>
                <a:cs typeface="Aharoni" pitchFamily="2" charset="-79"/>
              </a:rPr>
              <a:t>Mutations</a:t>
            </a:r>
          </a:p>
        </p:txBody>
      </p:sp>
      <p:sp>
        <p:nvSpPr>
          <p:cNvPr id="16" name="Right Arrow 3"/>
          <p:cNvSpPr>
            <a:spLocks noChangeArrowheads="1"/>
          </p:cNvSpPr>
          <p:nvPr/>
        </p:nvSpPr>
        <p:spPr bwMode="auto">
          <a:xfrm rot="175570">
            <a:off x="2014718" y="3631589"/>
            <a:ext cx="4313517" cy="561596"/>
          </a:xfrm>
          <a:prstGeom prst="rightArrow">
            <a:avLst>
              <a:gd name="adj1" fmla="val 50000"/>
              <a:gd name="adj2" fmla="val 5001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en-US" dirty="0">
                <a:latin typeface="Aharoni" pitchFamily="2" charset="-79"/>
                <a:cs typeface="Aharoni" pitchFamily="2" charset="-79"/>
              </a:rPr>
              <a:t>Mutations</a:t>
            </a:r>
          </a:p>
        </p:txBody>
      </p:sp>
      <p:sp>
        <p:nvSpPr>
          <p:cNvPr id="17" name="Right Arrow 3"/>
          <p:cNvSpPr>
            <a:spLocks noChangeArrowheads="1"/>
          </p:cNvSpPr>
          <p:nvPr/>
        </p:nvSpPr>
        <p:spPr bwMode="auto">
          <a:xfrm>
            <a:off x="1547465" y="5871308"/>
            <a:ext cx="3504742" cy="561596"/>
          </a:xfrm>
          <a:prstGeom prst="rightArrow">
            <a:avLst>
              <a:gd name="adj1" fmla="val 50000"/>
              <a:gd name="adj2" fmla="val 5001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en-US" dirty="0">
                <a:latin typeface="Aharoni" pitchFamily="2" charset="-79"/>
                <a:cs typeface="Aharoni" pitchFamily="2" charset="-79"/>
              </a:rPr>
              <a:t>Mutations</a:t>
            </a:r>
          </a:p>
        </p:txBody>
      </p:sp>
    </p:spTree>
    <p:extLst>
      <p:ext uri="{BB962C8B-B14F-4D97-AF65-F5344CB8AC3E}">
        <p14:creationId xmlns:p14="http://schemas.microsoft.com/office/powerpoint/2010/main" val="1036442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Grp="1" noChangeArrowheads="1"/>
          </p:cNvSpPr>
          <p:nvPr>
            <p:ph type="title"/>
          </p:nvPr>
        </p:nvSpPr>
        <p:spPr>
          <a:xfrm>
            <a:off x="152400" y="535103"/>
            <a:ext cx="3581401" cy="519113"/>
          </a:xfrm>
        </p:spPr>
        <p:txBody>
          <a:bodyPr lIns="0" tIns="0" rIns="0" bIns="0" anchor="ctr"/>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4. Non-Random Mating = Sexual Selection</a:t>
            </a:r>
          </a:p>
        </p:txBody>
      </p:sp>
      <p:pic>
        <p:nvPicPr>
          <p:cNvPr id="72708" name="Picture1" descr="181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771" y="179832"/>
            <a:ext cx="4580397" cy="667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7264" y="1828800"/>
            <a:ext cx="3831336" cy="4893647"/>
          </a:xfrm>
          <a:prstGeom prst="rect">
            <a:avLst/>
          </a:prstGeom>
          <a:noFill/>
        </p:spPr>
        <p:txBody>
          <a:bodyPr wrap="square" rtlCol="0">
            <a:spAutoFit/>
          </a:bodyPr>
          <a:lstStyle/>
          <a:p>
            <a:r>
              <a:rPr lang="en-US" sz="2400" b="1" u="sng" dirty="0" smtClean="0">
                <a:solidFill>
                  <a:srgbClr val="0000FF"/>
                </a:solidFill>
              </a:rPr>
              <a:t>Sexual Selection </a:t>
            </a:r>
            <a:r>
              <a:rPr lang="en-US" sz="2400" u="sng" dirty="0" smtClean="0">
                <a:solidFill>
                  <a:schemeClr val="tx2"/>
                </a:solidFill>
              </a:rPr>
              <a:t>is a type of natural selection that increases the chances of reproduction for individuals displaying favorable characteristics.</a:t>
            </a:r>
          </a:p>
          <a:p>
            <a:endParaRPr lang="en-US" sz="2400" dirty="0" smtClean="0">
              <a:solidFill>
                <a:schemeClr val="tx2"/>
              </a:solidFill>
            </a:endParaRPr>
          </a:p>
          <a:p>
            <a:r>
              <a:rPr lang="en-US" sz="2400" dirty="0" smtClean="0">
                <a:solidFill>
                  <a:schemeClr val="tx2"/>
                </a:solidFill>
              </a:rPr>
              <a:t>Mates being picky.</a:t>
            </a:r>
          </a:p>
          <a:p>
            <a:r>
              <a:rPr lang="en-US" sz="2400" dirty="0" smtClean="0">
                <a:solidFill>
                  <a:schemeClr val="tx2"/>
                </a:solidFill>
              </a:rPr>
              <a:t>Illustrated in nature by the opposite sex selecting one mate over another.</a:t>
            </a:r>
          </a:p>
          <a:p>
            <a:r>
              <a:rPr lang="en-US" sz="2400" dirty="0" smtClean="0">
                <a:solidFill>
                  <a:schemeClr val="tx2"/>
                </a:solidFill>
              </a:rPr>
              <a:t>This hones certain traits and drives evolution.</a:t>
            </a:r>
            <a:endParaRPr lang="en-US" sz="2400" dirty="0">
              <a:solidFill>
                <a:schemeClr val="tx2"/>
              </a:solidFill>
            </a:endParaRPr>
          </a:p>
        </p:txBody>
      </p:sp>
    </p:spTree>
    <p:extLst>
      <p:ext uri="{BB962C8B-B14F-4D97-AF65-F5344CB8AC3E}">
        <p14:creationId xmlns:p14="http://schemas.microsoft.com/office/powerpoint/2010/main" val="8374409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760413" y="1295400"/>
            <a:ext cx="8002587" cy="5413375"/>
            <a:chOff x="479" y="816"/>
            <a:chExt cx="5041" cy="3410"/>
          </a:xfrm>
        </p:grpSpPr>
        <p:pic>
          <p:nvPicPr>
            <p:cNvPr id="538628" name="Picture 4"/>
            <p:cNvPicPr>
              <a:picLocks noChangeArrowheads="1"/>
            </p:cNvPicPr>
            <p:nvPr/>
          </p:nvPicPr>
          <p:blipFill>
            <a:blip r:embed="rId4"/>
            <a:srcRect l="923" t="1358"/>
            <a:stretch>
              <a:fillRect/>
            </a:stretch>
          </p:blipFill>
          <p:spPr bwMode="auto">
            <a:xfrm>
              <a:off x="479" y="816"/>
              <a:ext cx="5041" cy="3410"/>
            </a:xfrm>
            <a:prstGeom prst="rect">
              <a:avLst/>
            </a:prstGeom>
            <a:noFill/>
            <a:ln>
              <a:noFill/>
            </a:ln>
            <a:effectLst>
              <a:outerShdw blurRad="127000" dist="126999" dir="2700000" algn="ctr" rotWithShape="0">
                <a:srgbClr val="121212">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7"/>
            <p:cNvPicPr>
              <a:picLocks noChangeAspect="1" noChangeArrowheads="1"/>
            </p:cNvPicPr>
            <p:nvPr/>
          </p:nvPicPr>
          <p:blipFill>
            <a:blip r:embed="rId5">
              <a:extLst>
                <a:ext uri="{28A0092B-C50C-407E-A947-70E740481C1C}">
                  <a14:useLocalDpi xmlns:a14="http://schemas.microsoft.com/office/drawing/2010/main" val="0"/>
                </a:ext>
              </a:extLst>
            </a:blip>
            <a:srcRect l="6647" t="1962" r="10522"/>
            <a:stretch>
              <a:fillRect/>
            </a:stretch>
          </p:blipFill>
          <p:spPr bwMode="auto">
            <a:xfrm>
              <a:off x="3014" y="839"/>
              <a:ext cx="2444" cy="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9" name="Rectangle 2"/>
          <p:cNvSpPr>
            <a:spLocks noGrp="1" noChangeArrowheads="1"/>
          </p:cNvSpPr>
          <p:nvPr>
            <p:ph type="title"/>
          </p:nvPr>
        </p:nvSpPr>
        <p:spPr>
          <a:xfrm>
            <a:off x="4784725" y="207875"/>
            <a:ext cx="3977535" cy="1054394"/>
          </a:xfrm>
        </p:spPr>
        <p:txBody>
          <a:bodyPr/>
          <a:lstStyle/>
          <a:p>
            <a:pPr eaLnBrk="1" hangingPunct="1"/>
            <a:r>
              <a:rPr lang="en-US" dirty="0" smtClean="0"/>
              <a:t>Sexual selection</a:t>
            </a:r>
          </a:p>
        </p:txBody>
      </p:sp>
      <p:pic>
        <p:nvPicPr>
          <p:cNvPr id="1026" name="Picture 2" descr="http://3.bp.blogspot.com/-9iSXyOeQUKA/UKf_SilN92I/AAAAAAAAHuo/MS_QX3ZEuUM/s640/Turkey+Wild+Meleagris+gallopavo+facts+male+fema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977" y="4002086"/>
            <a:ext cx="3999857" cy="247491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0" y="6324600"/>
            <a:ext cx="9144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sz="2100" b="1" dirty="0">
                <a:solidFill>
                  <a:prstClr val="black"/>
                </a:solidFill>
              </a:rPr>
              <a:t>sexual dimorphism = the differences between males &amp; females in a species. </a:t>
            </a:r>
          </a:p>
          <a:p>
            <a:pPr algn="ctr"/>
            <a:endParaRPr lang="en-US" dirty="0"/>
          </a:p>
        </p:txBody>
      </p:sp>
      <p:pic>
        <p:nvPicPr>
          <p:cNvPr id="1028" name="Picture 4" descr="http://imagecache6.allposters.com/LRG/26/2678/9YAUD00Z.jpg"/>
          <p:cNvPicPr>
            <a:picLocks noChangeAspect="1" noChangeArrowheads="1"/>
          </p:cNvPicPr>
          <p:nvPr/>
        </p:nvPicPr>
        <p:blipFill rotWithShape="1">
          <a:blip r:embed="rId7">
            <a:extLst>
              <a:ext uri="{28A0092B-C50C-407E-A947-70E740481C1C}">
                <a14:useLocalDpi xmlns:a14="http://schemas.microsoft.com/office/drawing/2010/main" val="0"/>
              </a:ext>
            </a:extLst>
          </a:blip>
          <a:srcRect t="11476" b="16362"/>
          <a:stretch/>
        </p:blipFill>
        <p:spPr bwMode="auto">
          <a:xfrm>
            <a:off x="733909" y="98923"/>
            <a:ext cx="4027797" cy="3869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242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BirdOfParadiseMatingDance.m4v" descr="/Users/kfoglia/Documents/Division Ave - Levittown/AP Bio/ AP TOPICS/02Evolution/Movies AP/BirdOfParadiseMatingDance.m4v">
            <a:hlinkClick r:id="" action="ppaction://media"/>
          </p:cNvPr>
          <p:cNvPicPr>
            <a:picLocks noGrp="1" noChangeAspect="1" noChangeArrowheads="1"/>
          </p:cNvPicPr>
          <p:nvPr>
            <p:ph idx="1"/>
            <a:videoFile r:link="rId1"/>
          </p:nvPr>
        </p:nvPicPr>
        <p:blipFill>
          <a:blip r:embed="rId3">
            <a:extLst>
              <a:ext uri="{28A0092B-C50C-407E-A947-70E740481C1C}">
                <a14:useLocalDpi xmlns:a14="http://schemas.microsoft.com/office/drawing/2010/main" val="0"/>
              </a:ext>
            </a:extLst>
          </a:blip>
          <a:stretch>
            <a:fillRect/>
          </a:stretch>
        </p:blipFill>
        <p:spPr>
          <a:xfrm>
            <a:off x="1600200" y="1750194"/>
            <a:ext cx="6096000" cy="4572000"/>
          </a:xfrm>
        </p:spPr>
      </p:pic>
      <p:sp>
        <p:nvSpPr>
          <p:cNvPr id="73730" name="Title 1"/>
          <p:cNvSpPr>
            <a:spLocks noGrp="1"/>
          </p:cNvSpPr>
          <p:nvPr>
            <p:ph type="title"/>
          </p:nvPr>
        </p:nvSpPr>
        <p:spPr/>
        <p:txBody>
          <a:bodyPr/>
          <a:lstStyle/>
          <a:p>
            <a:r>
              <a:rPr lang="en-US" smtClean="0"/>
              <a:t>Mating Dance of Bird of Paradise</a:t>
            </a:r>
          </a:p>
        </p:txBody>
      </p:sp>
      <p:sp>
        <p:nvSpPr>
          <p:cNvPr id="73732" name="Rectangle 1"/>
          <p:cNvSpPr>
            <a:spLocks noChangeArrowheads="1"/>
          </p:cNvSpPr>
          <p:nvPr/>
        </p:nvSpPr>
        <p:spPr bwMode="auto">
          <a:xfrm>
            <a:off x="2819400" y="6324600"/>
            <a:ext cx="41338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hlinkClick r:id="rId4"/>
              </a:rPr>
              <a:t>http://youtu.be/nS1tEnfkk6M</a:t>
            </a:r>
            <a:r>
              <a:rPr lang="en-US" dirty="0"/>
              <a:t> </a:t>
            </a:r>
          </a:p>
        </p:txBody>
      </p:sp>
    </p:spTree>
    <p:extLst>
      <p:ext uri="{BB962C8B-B14F-4D97-AF65-F5344CB8AC3E}">
        <p14:creationId xmlns:p14="http://schemas.microsoft.com/office/powerpoint/2010/main" val="3861223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648" fill="hold"/>
                                        <p:tgtEl>
                                          <p:spTgt spid="307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0723"/>
                </p:tgtEl>
              </p:cMediaNode>
            </p:video>
            <p:seq concurrent="1" nextAc="seek">
              <p:cTn id="8" restart="whenNotActive" fill="hold" evtFilter="cancelBubble" nodeType="interactiveSeq">
                <p:stCondLst>
                  <p:cond evt="onClick" delay="0">
                    <p:tgtEl>
                      <p:spTgt spid="307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0723"/>
                                        </p:tgtEl>
                                      </p:cBhvr>
                                    </p:cmd>
                                  </p:childTnLst>
                                </p:cTn>
                              </p:par>
                            </p:childTnLst>
                          </p:cTn>
                        </p:par>
                      </p:childTnLst>
                    </p:cTn>
                  </p:par>
                </p:childTnLst>
              </p:cTn>
              <p:nextCondLst>
                <p:cond evt="onClick" delay="0">
                  <p:tgtEl>
                    <p:spTgt spid="3072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idx="1"/>
          </p:nvPr>
        </p:nvSpPr>
        <p:spPr>
          <a:xfrm>
            <a:off x="457200" y="1676400"/>
            <a:ext cx="8229600" cy="4876800"/>
          </a:xfrm>
        </p:spPr>
        <p:txBody>
          <a:bodyPr>
            <a:normAutofit/>
          </a:bodyPr>
          <a:lstStyle/>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b="1" u="sng" dirty="0" smtClean="0">
                <a:solidFill>
                  <a:srgbClr val="0000FF"/>
                </a:solidFill>
              </a:rPr>
              <a:t>Natural selection</a:t>
            </a:r>
          </a:p>
          <a:p>
            <a:pPr lvl="1"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u="sng" dirty="0" smtClean="0"/>
              <a:t>The variable survival and reproduction among individuals of a population that vary in details of their shared traits.</a:t>
            </a:r>
          </a:p>
          <a:p>
            <a:pPr lvl="1"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This is a driving force of evolution.</a:t>
            </a:r>
          </a:p>
          <a:p>
            <a:pPr lvl="1"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Occurs in recognizable patterns depending on the organisms and their environment.</a:t>
            </a:r>
          </a:p>
        </p:txBody>
      </p:sp>
      <p:sp>
        <p:nvSpPr>
          <p:cNvPr id="40962" name="Rectangle 1"/>
          <p:cNvSpPr>
            <a:spLocks noGrp="1" noChangeArrowheads="1"/>
          </p:cNvSpPr>
          <p:nvPr>
            <p:ph type="title"/>
          </p:nvPr>
        </p:nvSpPr>
        <p:spPr>
          <a:xfrm>
            <a:off x="457200" y="457200"/>
            <a:ext cx="8229600" cy="6096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5. Natural Selection…Revisited</a:t>
            </a:r>
          </a:p>
        </p:txBody>
      </p:sp>
    </p:spTree>
    <p:extLst>
      <p:ext uri="{BB962C8B-B14F-4D97-AF65-F5344CB8AC3E}">
        <p14:creationId xmlns:p14="http://schemas.microsoft.com/office/powerpoint/2010/main" val="2200515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idx="1"/>
          </p:nvPr>
        </p:nvSpPr>
        <p:spPr>
          <a:xfrm>
            <a:off x="457200" y="5486400"/>
            <a:ext cx="8228013" cy="976313"/>
          </a:xfrm>
        </p:spPr>
        <p:txBody>
          <a:bodyPr lIns="0" tIns="0" rIns="0" bIns="0">
            <a:normAutofit/>
          </a:bodyPr>
          <a:lstStyle/>
          <a:p>
            <a:pPr eaLnBrk="1" hangingPunct="1">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Light </a:t>
            </a:r>
            <a:r>
              <a:rPr lang="en-GB" sz="2400" dirty="0" err="1" smtClean="0"/>
              <a:t>color</a:t>
            </a:r>
            <a:r>
              <a:rPr lang="en-GB" sz="2400" dirty="0" smtClean="0"/>
              <a:t> is adaptive in areas of low pollution; </a:t>
            </a:r>
          </a:p>
          <a:p>
            <a:pPr eaLnBrk="1" hangingPunct="1">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Dark </a:t>
            </a:r>
            <a:r>
              <a:rPr lang="en-GB" sz="2400" dirty="0" err="1" smtClean="0"/>
              <a:t>color</a:t>
            </a:r>
            <a:r>
              <a:rPr lang="en-GB" sz="2400" dirty="0" smtClean="0"/>
              <a:t> is adaptive in areas of high pollution</a:t>
            </a:r>
          </a:p>
          <a:p>
            <a:pPr eaLnBrk="1" hangingPunct="1">
              <a:lnSpc>
                <a:spcPct val="95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dirty="0" smtClean="0"/>
          </a:p>
          <a:p>
            <a:pPr eaLnBrk="1" hangingPunct="1">
              <a:lnSpc>
                <a:spcPct val="95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dirty="0" smtClean="0">
              <a:solidFill>
                <a:srgbClr val="FF0000"/>
              </a:solidFill>
            </a:endParaRPr>
          </a:p>
        </p:txBody>
      </p:sp>
      <p:sp>
        <p:nvSpPr>
          <p:cNvPr id="48130" name="Rectangle 1"/>
          <p:cNvSpPr>
            <a:spLocks noGrp="1" noChangeArrowheads="1"/>
          </p:cNvSpPr>
          <p:nvPr>
            <p:ph type="title"/>
          </p:nvPr>
        </p:nvSpPr>
        <p:spPr>
          <a:xfrm>
            <a:off x="457200" y="501650"/>
            <a:ext cx="8228013" cy="519113"/>
          </a:xfrm>
        </p:spPr>
        <p:txBody>
          <a:bodyPr lIns="0" tIns="0" rIns="0" bIns="0" anchor="ctr"/>
          <a:lstStyle/>
          <a:p>
            <a:pPr eaLnBrk="1" hangingPunct="1">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Predation and Peppered Moths</a:t>
            </a:r>
          </a:p>
        </p:txBody>
      </p:sp>
      <p:pic>
        <p:nvPicPr>
          <p:cNvPr id="48132" name="Picture1" descr="18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 y="1219200"/>
            <a:ext cx="7059613"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8312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Natural Selection supports the best traits</a:t>
            </a:r>
          </a:p>
          <a:p>
            <a:r>
              <a:rPr lang="en-US" sz="2800" dirty="0" smtClean="0"/>
              <a:t>Natural Selection can be limited.</a:t>
            </a:r>
          </a:p>
          <a:p>
            <a:pPr lvl="1"/>
            <a:r>
              <a:rPr lang="en-US" sz="2400" dirty="0" smtClean="0"/>
              <a:t>Indirect Force: </a:t>
            </a:r>
          </a:p>
          <a:p>
            <a:pPr lvl="2"/>
            <a:r>
              <a:rPr lang="en-US" sz="2200" dirty="0" smtClean="0"/>
              <a:t>Natural selection doesn’t act on alleles, only traits.</a:t>
            </a:r>
          </a:p>
          <a:p>
            <a:pPr lvl="1"/>
            <a:r>
              <a:rPr lang="en-US" sz="2400" dirty="0" smtClean="0"/>
              <a:t>Role of Mutation;</a:t>
            </a:r>
          </a:p>
          <a:p>
            <a:pPr lvl="2"/>
            <a:r>
              <a:rPr lang="en-US" sz="2000" dirty="0" smtClean="0"/>
              <a:t>Mutations are often undetectable.</a:t>
            </a:r>
          </a:p>
        </p:txBody>
      </p:sp>
      <p:sp>
        <p:nvSpPr>
          <p:cNvPr id="3" name="Title 2"/>
          <p:cNvSpPr>
            <a:spLocks noGrp="1"/>
          </p:cNvSpPr>
          <p:nvPr>
            <p:ph type="title"/>
          </p:nvPr>
        </p:nvSpPr>
        <p:spPr/>
        <p:txBody>
          <a:bodyPr/>
          <a:lstStyle/>
          <a:p>
            <a:r>
              <a:rPr lang="en-GB" dirty="0">
                <a:solidFill>
                  <a:prstClr val="white"/>
                </a:solidFill>
              </a:rPr>
              <a:t>Natural Selection Revisited</a:t>
            </a:r>
            <a:endParaRPr lang="en-US" dirty="0"/>
          </a:p>
        </p:txBody>
      </p:sp>
    </p:spTree>
    <p:extLst>
      <p:ext uri="{BB962C8B-B14F-4D97-AF65-F5344CB8AC3E}">
        <p14:creationId xmlns:p14="http://schemas.microsoft.com/office/powerpoint/2010/main" val="828852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idx="1"/>
          </p:nvPr>
        </p:nvSpPr>
        <p:spPr>
          <a:xfrm>
            <a:off x="228600" y="1600200"/>
            <a:ext cx="8686800" cy="4953000"/>
          </a:xfrm>
        </p:spPr>
        <p:txBody>
          <a:bodyPr>
            <a:normAutofit/>
          </a:bodyPr>
          <a:lstStyle/>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Evolution can only happen because of the Tenets.</a:t>
            </a:r>
          </a:p>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Evolution proceeds because of the mechanisms.</a:t>
            </a:r>
          </a:p>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Other than knowing this, you need to know that individuals can’t evolve, only acclimate (which is a genetic trait already) or accommodate.</a:t>
            </a:r>
          </a:p>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Populations evolve over long periods of time.</a:t>
            </a:r>
          </a:p>
        </p:txBody>
      </p:sp>
      <p:sp>
        <p:nvSpPr>
          <p:cNvPr id="22530" name="Rectangle 1"/>
          <p:cNvSpPr>
            <a:spLocks noGrp="1" noChangeArrowheads="1"/>
          </p:cNvSpPr>
          <p:nvPr>
            <p:ph type="title"/>
          </p:nvPr>
        </p:nvSpPr>
        <p:spPr>
          <a:xfrm>
            <a:off x="0" y="-3175"/>
            <a:ext cx="9144000" cy="1298575"/>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II. How We Know: </a:t>
            </a:r>
            <a:br>
              <a:rPr lang="en-GB" dirty="0" smtClean="0"/>
            </a:br>
            <a:r>
              <a:rPr lang="en-GB" sz="2800" dirty="0" smtClean="0"/>
              <a:t>Individuals Don’t Evolve, Populations Do</a:t>
            </a:r>
          </a:p>
        </p:txBody>
      </p:sp>
    </p:spTree>
    <p:extLst>
      <p:ext uri="{BB962C8B-B14F-4D97-AF65-F5344CB8AC3E}">
        <p14:creationId xmlns:p14="http://schemas.microsoft.com/office/powerpoint/2010/main" val="29886017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fade">
                                      <p:cBhvr>
                                        <p:cTn id="12" dur="5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fade">
                                      <p:cBhvr>
                                        <p:cTn id="17" dur="500"/>
                                        <p:tgtEl>
                                          <p:spTgt spid="8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fade">
                                      <p:cBhvr>
                                        <p:cTn id="22"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685800"/>
            <a:ext cx="8229600" cy="731838"/>
          </a:xfrm>
        </p:spPr>
        <p:txBody>
          <a:bodyPr/>
          <a:lstStyle/>
          <a:p>
            <a:pPr eaLnBrk="1" hangingPunct="1"/>
            <a:r>
              <a:rPr lang="en-US" dirty="0" smtClean="0"/>
              <a:t>II. How to detect evolution: Variation can be calculated</a:t>
            </a:r>
            <a:endParaRPr lang="en-US" b="0" i="1" dirty="0" smtClean="0"/>
          </a:p>
        </p:txBody>
      </p:sp>
      <p:sp>
        <p:nvSpPr>
          <p:cNvPr id="138243" name="Rectangle 3"/>
          <p:cNvSpPr>
            <a:spLocks noGrp="1" noChangeArrowheads="1"/>
          </p:cNvSpPr>
          <p:nvPr>
            <p:ph type="body" idx="1"/>
          </p:nvPr>
        </p:nvSpPr>
        <p:spPr>
          <a:xfrm>
            <a:off x="457200" y="1600200"/>
            <a:ext cx="8001000" cy="4724400"/>
          </a:xfrm>
        </p:spPr>
        <p:txBody>
          <a:bodyPr>
            <a:normAutofit fontScale="85000" lnSpcReduction="10000"/>
          </a:bodyPr>
          <a:lstStyle/>
          <a:p>
            <a:pPr eaLnBrk="1" hangingPunct="1"/>
            <a:r>
              <a:rPr lang="en-US" sz="3200" dirty="0" smtClean="0"/>
              <a:t>How can evolution be detected?</a:t>
            </a:r>
          </a:p>
          <a:p>
            <a:pPr eaLnBrk="1" hangingPunct="1"/>
            <a:r>
              <a:rPr lang="en-US" sz="3200" dirty="0" smtClean="0"/>
              <a:t>The answer is in studying the traits and the alleles</a:t>
            </a:r>
            <a:r>
              <a:rPr lang="en-US" sz="3200" dirty="0"/>
              <a:t> </a:t>
            </a:r>
            <a:r>
              <a:rPr lang="en-US" sz="3200" dirty="0" smtClean="0"/>
              <a:t>that cause them.</a:t>
            </a:r>
          </a:p>
          <a:p>
            <a:pPr eaLnBrk="1" hangingPunct="1"/>
            <a:r>
              <a:rPr lang="en-US" sz="3200" dirty="0" smtClean="0"/>
              <a:t>In science, </a:t>
            </a:r>
            <a:r>
              <a:rPr lang="en-US" sz="3200" u="sng" dirty="0" smtClean="0"/>
              <a:t>evolution is ultimately proven by the change in allele percentages over time.</a:t>
            </a:r>
          </a:p>
          <a:p>
            <a:pPr lvl="1"/>
            <a:r>
              <a:rPr lang="en-US" sz="3000" dirty="0" smtClean="0"/>
              <a:t>If we know the genetics of the original species we can compare that to the current species. If there is a change then evolution has occurred.</a:t>
            </a:r>
          </a:p>
          <a:p>
            <a:pPr eaLnBrk="1" hangingPunct="1"/>
            <a:r>
              <a:rPr lang="en-US" sz="3200" dirty="0" smtClean="0"/>
              <a:t>This is the hard evidence that evolution happens.</a:t>
            </a:r>
          </a:p>
        </p:txBody>
      </p:sp>
    </p:spTree>
    <p:extLst>
      <p:ext uri="{BB962C8B-B14F-4D97-AF65-F5344CB8AC3E}">
        <p14:creationId xmlns:p14="http://schemas.microsoft.com/office/powerpoint/2010/main" val="21054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24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824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8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Poison: Warfarin</a:t>
            </a:r>
            <a:endParaRPr lang="en-US" dirty="0"/>
          </a:p>
        </p:txBody>
      </p:sp>
      <p:sp>
        <p:nvSpPr>
          <p:cNvPr id="6" name="Pie 5"/>
          <p:cNvSpPr>
            <a:spLocks noChangeAspect="1"/>
          </p:cNvSpPr>
          <p:nvPr/>
        </p:nvSpPr>
        <p:spPr>
          <a:xfrm rot="716337">
            <a:off x="1828800" y="1371600"/>
            <a:ext cx="5486400" cy="5486400"/>
          </a:xfrm>
          <a:prstGeom prst="pie">
            <a:avLst>
              <a:gd name="adj1" fmla="val 0"/>
              <a:gd name="adj2" fmla="val 203443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e 6"/>
          <p:cNvSpPr>
            <a:spLocks noChangeAspect="1"/>
          </p:cNvSpPr>
          <p:nvPr/>
        </p:nvSpPr>
        <p:spPr>
          <a:xfrm rot="730388">
            <a:off x="1376362" y="919162"/>
            <a:ext cx="6391275" cy="6391275"/>
          </a:xfrm>
          <a:prstGeom prst="pie">
            <a:avLst>
              <a:gd name="adj1" fmla="val 20342025"/>
              <a:gd name="adj2" fmla="val 2159832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Content Placeholder 1"/>
          <p:cNvSpPr>
            <a:spLocks noGrp="1"/>
          </p:cNvSpPr>
          <p:nvPr>
            <p:ph idx="1"/>
          </p:nvPr>
        </p:nvSpPr>
        <p:spPr>
          <a:xfrm>
            <a:off x="3200399" y="2666999"/>
            <a:ext cx="3489189" cy="533401"/>
          </a:xfrm>
        </p:spPr>
        <p:txBody>
          <a:bodyPr/>
          <a:lstStyle/>
          <a:p>
            <a:r>
              <a:rPr lang="en-US" dirty="0" smtClean="0"/>
              <a:t>Most Killed By Warfarin</a:t>
            </a:r>
            <a:endParaRPr lang="en-US" dirty="0"/>
          </a:p>
        </p:txBody>
      </p:sp>
      <p:sp>
        <p:nvSpPr>
          <p:cNvPr id="8" name="TextBox 7"/>
          <p:cNvSpPr txBox="1"/>
          <p:nvPr/>
        </p:nvSpPr>
        <p:spPr>
          <a:xfrm>
            <a:off x="5310849" y="3982998"/>
            <a:ext cx="2613951" cy="369332"/>
          </a:xfrm>
          <a:prstGeom prst="rect">
            <a:avLst/>
          </a:prstGeom>
          <a:noFill/>
        </p:spPr>
        <p:txBody>
          <a:bodyPr wrap="square" rtlCol="0">
            <a:spAutoFit/>
          </a:bodyPr>
          <a:lstStyle/>
          <a:p>
            <a:r>
              <a:rPr lang="en-US" dirty="0" smtClean="0"/>
              <a:t>10% Survived… Why?</a:t>
            </a:r>
            <a:endParaRPr lang="en-US" dirty="0"/>
          </a:p>
        </p:txBody>
      </p:sp>
      <p:sp>
        <p:nvSpPr>
          <p:cNvPr id="9" name="TextBox 8"/>
          <p:cNvSpPr txBox="1"/>
          <p:nvPr/>
        </p:nvSpPr>
        <p:spPr>
          <a:xfrm>
            <a:off x="7235880" y="4859938"/>
            <a:ext cx="1526380" cy="923330"/>
          </a:xfrm>
          <a:prstGeom prst="rect">
            <a:avLst/>
          </a:prstGeom>
          <a:noFill/>
        </p:spPr>
        <p:txBody>
          <a:bodyPr wrap="none" rtlCol="0">
            <a:spAutoFit/>
          </a:bodyPr>
          <a:lstStyle/>
          <a:p>
            <a:r>
              <a:rPr lang="en-US" dirty="0" smtClean="0"/>
              <a:t>Resistance</a:t>
            </a:r>
          </a:p>
          <a:p>
            <a:r>
              <a:rPr lang="en-US" dirty="0" smtClean="0"/>
              <a:t>Immunity</a:t>
            </a:r>
          </a:p>
          <a:p>
            <a:r>
              <a:rPr lang="en-US" dirty="0" smtClean="0"/>
              <a:t>The MOST FIT</a:t>
            </a:r>
            <a:endParaRPr lang="en-US" dirty="0"/>
          </a:p>
        </p:txBody>
      </p:sp>
    </p:spTree>
    <p:extLst>
      <p:ext uri="{BB962C8B-B14F-4D97-AF65-F5344CB8AC3E}">
        <p14:creationId xmlns:p14="http://schemas.microsoft.com/office/powerpoint/2010/main" val="50539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a:xfrm>
            <a:off x="228600" y="152400"/>
            <a:ext cx="8229600" cy="522288"/>
          </a:xfrm>
        </p:spPr>
        <p:txBody>
          <a:bodyPr lIns="0" tIns="0" rIns="0" bIns="0" anchor="ctr"/>
          <a:lstStyle/>
          <a:p>
            <a:pPr eaLnBrk="1" hangingPunct="1">
              <a:lnSpc>
                <a:spcPct val="98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The Gene Pool</a:t>
            </a:r>
          </a:p>
        </p:txBody>
      </p:sp>
      <p:pic>
        <p:nvPicPr>
          <p:cNvPr id="24580" name="Picture 5" descr="File:Black jaguar.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4137380"/>
            <a:ext cx="307624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descr="File:Jaguar head shot.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635967"/>
            <a:ext cx="3096125" cy="252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6077" y="1707012"/>
            <a:ext cx="5813723" cy="4989956"/>
          </a:xfrm>
          <a:prstGeom prst="rect">
            <a:avLst/>
          </a:prstGeom>
        </p:spPr>
        <p:txBody>
          <a:bodyPr wrap="square">
            <a:spAutoFit/>
          </a:bodyPr>
          <a:lstStyle/>
          <a:p>
            <a:pPr marL="333375" indent="-333375" eaLnBrk="1" hangingPunct="1">
              <a:lnSpc>
                <a:spcPct val="97000"/>
              </a:lnSpc>
              <a:spcBef>
                <a:spcPts val="700"/>
              </a:spcBef>
              <a:buClr>
                <a:srgbClr val="001563"/>
              </a:buClr>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b="1" kern="0" dirty="0" smtClean="0">
                <a:solidFill>
                  <a:srgbClr val="0000FF"/>
                </a:solidFill>
                <a:latin typeface="Arial"/>
                <a:ea typeface="ＭＳ Ｐゴシック"/>
              </a:rPr>
              <a:t>The variation is founded in alleles</a:t>
            </a:r>
          </a:p>
          <a:p>
            <a:pPr marL="333375" indent="-333375">
              <a:lnSpc>
                <a:spcPct val="97000"/>
              </a:lnSpc>
              <a:spcBef>
                <a:spcPts val="700"/>
              </a:spcBef>
              <a:buClr>
                <a:srgbClr val="001563"/>
              </a:buClr>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b="1" kern="0" dirty="0">
                <a:solidFill>
                  <a:srgbClr val="0000FF"/>
                </a:solidFill>
                <a:latin typeface="Arial"/>
                <a:ea typeface="ＭＳ Ｐゴシック"/>
              </a:rPr>
              <a:t>Alleles</a:t>
            </a:r>
          </a:p>
          <a:p>
            <a:pPr marL="733425" lvl="1" indent="-276225">
              <a:lnSpc>
                <a:spcPct val="97000"/>
              </a:lnSpc>
              <a:spcBef>
                <a:spcPts val="650"/>
              </a:spcBef>
              <a:buClr>
                <a:srgbClr val="001563"/>
              </a:buClr>
              <a:buFont typeface="Times New Roman"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kern="0" dirty="0">
                <a:solidFill>
                  <a:srgbClr val="000000"/>
                </a:solidFill>
                <a:latin typeface="Arial"/>
                <a:ea typeface="ＭＳ Ｐゴシック"/>
              </a:rPr>
              <a:t>Different forms of the same gene</a:t>
            </a:r>
          </a:p>
          <a:p>
            <a:pPr marL="733425" lvl="1" indent="-276225">
              <a:lnSpc>
                <a:spcPct val="97000"/>
              </a:lnSpc>
              <a:spcBef>
                <a:spcPts val="650"/>
              </a:spcBef>
              <a:buClr>
                <a:srgbClr val="001563"/>
              </a:buClr>
              <a:buFont typeface="Times New Roman"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kern="0" dirty="0" smtClean="0">
                <a:solidFill>
                  <a:srgbClr val="000000"/>
                </a:solidFill>
                <a:latin typeface="Arial"/>
                <a:ea typeface="ＭＳ Ｐゴシック"/>
              </a:rPr>
              <a:t>Determines </a:t>
            </a:r>
            <a:r>
              <a:rPr lang="en-GB" sz="2000" kern="0" dirty="0">
                <a:solidFill>
                  <a:srgbClr val="000000"/>
                </a:solidFill>
                <a:latin typeface="Arial"/>
                <a:ea typeface="ＭＳ Ｐゴシック"/>
              </a:rPr>
              <a:t>genotype and phenotype</a:t>
            </a:r>
          </a:p>
          <a:p>
            <a:pPr marL="333375" indent="-333375" eaLnBrk="1" hangingPunct="1">
              <a:lnSpc>
                <a:spcPct val="97000"/>
              </a:lnSpc>
              <a:spcBef>
                <a:spcPts val="700"/>
              </a:spcBef>
              <a:buClr>
                <a:srgbClr val="001563"/>
              </a:buClr>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b="1" kern="0" dirty="0" smtClean="0">
                <a:solidFill>
                  <a:srgbClr val="0000FF"/>
                </a:solidFill>
                <a:latin typeface="Arial"/>
                <a:ea typeface="ＭＳ Ｐゴシック"/>
              </a:rPr>
              <a:t>Gene pool</a:t>
            </a:r>
          </a:p>
          <a:p>
            <a:pPr marL="733425" lvl="1" indent="-276225" eaLnBrk="1" hangingPunct="1">
              <a:lnSpc>
                <a:spcPct val="97000"/>
              </a:lnSpc>
              <a:spcBef>
                <a:spcPts val="650"/>
              </a:spcBef>
              <a:buClr>
                <a:srgbClr val="001563"/>
              </a:buClr>
              <a:buFont typeface="Times New Roman"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kern="0" dirty="0" smtClean="0">
                <a:solidFill>
                  <a:srgbClr val="000000"/>
                </a:solidFill>
                <a:latin typeface="Arial"/>
                <a:ea typeface="ＭＳ Ｐゴシック"/>
              </a:rPr>
              <a:t>All alleles </a:t>
            </a:r>
            <a:r>
              <a:rPr lang="en-GB" sz="2400" kern="0" dirty="0">
                <a:solidFill>
                  <a:srgbClr val="000000"/>
                </a:solidFill>
                <a:latin typeface="Arial"/>
                <a:ea typeface="ＭＳ Ｐゴシック"/>
              </a:rPr>
              <a:t>found in one population</a:t>
            </a:r>
          </a:p>
          <a:p>
            <a:pPr marL="333375" indent="-333375" eaLnBrk="1" hangingPunct="1">
              <a:lnSpc>
                <a:spcPct val="97000"/>
              </a:lnSpc>
              <a:spcBef>
                <a:spcPts val="700"/>
              </a:spcBef>
              <a:buClr>
                <a:srgbClr val="001563"/>
              </a:buClr>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kern="0" dirty="0">
                <a:latin typeface="Arial"/>
                <a:ea typeface="ＭＳ Ｐゴシック"/>
              </a:rPr>
              <a:t>Within the gene pool, variation is due to various alleles</a:t>
            </a:r>
            <a:r>
              <a:rPr lang="en-GB" sz="2400" kern="0" dirty="0" smtClean="0">
                <a:latin typeface="Arial"/>
                <a:ea typeface="ＭＳ Ｐゴシック"/>
              </a:rPr>
              <a:t>.</a:t>
            </a:r>
          </a:p>
          <a:p>
            <a:pPr marL="333375" indent="-333375" eaLnBrk="1" hangingPunct="1">
              <a:lnSpc>
                <a:spcPct val="97000"/>
              </a:lnSpc>
              <a:spcBef>
                <a:spcPts val="700"/>
              </a:spcBef>
              <a:buClr>
                <a:srgbClr val="001563"/>
              </a:buClr>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kern="0" dirty="0" smtClean="0">
                <a:latin typeface="Arial"/>
                <a:ea typeface="ＭＳ Ｐゴシック"/>
              </a:rPr>
              <a:t>Mutations are responsible for the various alleles.</a:t>
            </a:r>
          </a:p>
          <a:p>
            <a:pPr marL="333375" indent="-333375" eaLnBrk="1" hangingPunct="1">
              <a:lnSpc>
                <a:spcPct val="97000"/>
              </a:lnSpc>
              <a:spcBef>
                <a:spcPts val="700"/>
              </a:spcBef>
              <a:buClr>
                <a:srgbClr val="001563"/>
              </a:buClr>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kern="0" dirty="0" smtClean="0">
                <a:latin typeface="Arial"/>
                <a:ea typeface="ＭＳ Ｐゴシック"/>
              </a:rPr>
              <a:t>We study the changes in alleles over time in a gene pool.</a:t>
            </a:r>
            <a:endParaRPr lang="en-GB" sz="2400" kern="0" dirty="0">
              <a:latin typeface="Arial"/>
              <a:ea typeface="ＭＳ Ｐゴシック"/>
            </a:endParaRPr>
          </a:p>
        </p:txBody>
      </p:sp>
      <p:sp>
        <p:nvSpPr>
          <p:cNvPr id="24583" name="TextBox 2"/>
          <p:cNvSpPr txBox="1">
            <a:spLocks noChangeArrowheads="1"/>
          </p:cNvSpPr>
          <p:nvPr/>
        </p:nvSpPr>
        <p:spPr bwMode="auto">
          <a:xfrm>
            <a:off x="6019801" y="5779281"/>
            <a:ext cx="3096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r>
              <a:rPr lang="en-US" sz="1200" b="1" dirty="0"/>
              <a:t>The Black Jaguar</a:t>
            </a:r>
          </a:p>
          <a:p>
            <a:r>
              <a:rPr lang="en-US" sz="1200" b="1" dirty="0"/>
              <a:t>6% of the South American population</a:t>
            </a:r>
          </a:p>
        </p:txBody>
      </p:sp>
      <p:sp>
        <p:nvSpPr>
          <p:cNvPr id="24584" name="TextBox 7"/>
          <p:cNvSpPr txBox="1">
            <a:spLocks noChangeArrowheads="1"/>
          </p:cNvSpPr>
          <p:nvPr/>
        </p:nvSpPr>
        <p:spPr bwMode="auto">
          <a:xfrm>
            <a:off x="6103143" y="1635967"/>
            <a:ext cx="2922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r>
              <a:rPr lang="en-US" sz="1600" b="1" dirty="0"/>
              <a:t>The dominant phenotype</a:t>
            </a:r>
          </a:p>
        </p:txBody>
      </p:sp>
    </p:spTree>
    <p:extLst>
      <p:ext uri="{BB962C8B-B14F-4D97-AF65-F5344CB8AC3E}">
        <p14:creationId xmlns:p14="http://schemas.microsoft.com/office/powerpoint/2010/main" val="10217940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smtClean="0"/>
              <a:t>1</a:t>
            </a:r>
            <a:r>
              <a:rPr lang="en-US" baseline="30000" dirty="0" smtClean="0"/>
              <a:t>st</a:t>
            </a:r>
            <a:r>
              <a:rPr lang="en-US" dirty="0" smtClean="0"/>
              <a:t>: Normal Distribution</a:t>
            </a:r>
          </a:p>
        </p:txBody>
      </p:sp>
      <p:pic>
        <p:nvPicPr>
          <p:cNvPr id="22531" name="Picture 4" descr="p4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6106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p:cNvSpPr txBox="1">
            <a:spLocks noChangeArrowheads="1"/>
          </p:cNvSpPr>
          <p:nvPr/>
        </p:nvSpPr>
        <p:spPr bwMode="auto">
          <a:xfrm>
            <a:off x="149290" y="1368288"/>
            <a:ext cx="3813110" cy="830997"/>
          </a:xfrm>
          <a:prstGeom prst="rect">
            <a:avLst/>
          </a:prstGeom>
          <a:solidFill>
            <a:schemeClr val="tx2"/>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sz="1600" dirty="0">
                <a:solidFill>
                  <a:schemeClr val="bg1"/>
                </a:solidFill>
              </a:rPr>
              <a:t>Mean 	= average</a:t>
            </a:r>
          </a:p>
          <a:p>
            <a:pPr algn="l" eaLnBrk="1" hangingPunct="1"/>
            <a:r>
              <a:rPr lang="en-US" sz="1600" dirty="0">
                <a:solidFill>
                  <a:schemeClr val="bg1"/>
                </a:solidFill>
              </a:rPr>
              <a:t>Median 	= middle value</a:t>
            </a:r>
          </a:p>
          <a:p>
            <a:pPr algn="l" eaLnBrk="1" hangingPunct="1"/>
            <a:r>
              <a:rPr lang="en-US" sz="1600" dirty="0">
                <a:solidFill>
                  <a:schemeClr val="bg1"/>
                </a:solidFill>
              </a:rPr>
              <a:t>Mode 	= the number most repeated</a:t>
            </a:r>
          </a:p>
        </p:txBody>
      </p:sp>
      <p:pic>
        <p:nvPicPr>
          <p:cNvPr id="1026" name="Picture 2" descr="http://ts2.mm.bing.net/th?id=H.4874999581312089&amp;pid=1.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41" b="89796" l="8333" r="98000">
                        <a14:foregroundMark x1="13667" y1="54082" x2="16667" y2="73469"/>
                        <a14:foregroundMark x1="12333" y1="87755" x2="95333" y2="87755"/>
                        <a14:foregroundMark x1="45000" y1="8163" x2="54667" y2="61224"/>
                        <a14:foregroundMark x1="60000" y1="22449" x2="55333" y2="66327"/>
                        <a14:foregroundMark x1="60333" y1="22449" x2="71333" y2="60204"/>
                        <a14:foregroundMark x1="68333" y1="24490" x2="62667" y2="60204"/>
                        <a14:foregroundMark x1="73667" y1="41837" x2="78333" y2="68367"/>
                        <a14:foregroundMark x1="80000" y1="53061" x2="81000" y2="67347"/>
                        <a14:foregroundMark x1="40000" y1="23469" x2="40000" y2="23469"/>
                        <a14:foregroundMark x1="18667" y1="52041" x2="18667" y2="52041"/>
                        <a14:foregroundMark x1="14000" y1="52041" x2="14000" y2="52041"/>
                        <a14:foregroundMark x1="12000" y1="60204" x2="12000" y2="60204"/>
                        <a14:foregroundMark x1="13000" y1="58163" x2="13000" y2="58163"/>
                        <a14:foregroundMark x1="93000" y1="53061" x2="90333" y2="73469"/>
                        <a14:backgroundMark x1="50000" y1="11224" x2="91667" y2="17347"/>
                      </a14:backgroundRemoval>
                    </a14:imgEffect>
                  </a14:imgLayer>
                </a14:imgProps>
              </a:ext>
              <a:ext uri="{28A0092B-C50C-407E-A947-70E740481C1C}">
                <a14:useLocalDpi xmlns:a14="http://schemas.microsoft.com/office/drawing/2010/main" val="0"/>
              </a:ext>
            </a:extLst>
          </a:blip>
          <a:srcRect/>
          <a:stretch>
            <a:fillRect/>
          </a:stretch>
        </p:blipFill>
        <p:spPr bwMode="auto">
          <a:xfrm>
            <a:off x="251732" y="3654424"/>
            <a:ext cx="8640536" cy="28225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9082" y="4696379"/>
            <a:ext cx="1173526" cy="369332"/>
          </a:xfrm>
          <a:prstGeom prst="rect">
            <a:avLst/>
          </a:prstGeom>
          <a:noFill/>
        </p:spPr>
        <p:txBody>
          <a:bodyPr wrap="none" rtlCol="0">
            <a:spAutoFit/>
          </a:bodyPr>
          <a:lstStyle/>
          <a:p>
            <a:r>
              <a:rPr lang="en-US" dirty="0" smtClean="0"/>
              <a:t>Very short</a:t>
            </a:r>
            <a:endParaRPr lang="en-US" dirty="0"/>
          </a:p>
        </p:txBody>
      </p:sp>
      <p:sp>
        <p:nvSpPr>
          <p:cNvPr id="7" name="TextBox 6"/>
          <p:cNvSpPr txBox="1"/>
          <p:nvPr/>
        </p:nvSpPr>
        <p:spPr>
          <a:xfrm>
            <a:off x="7391400" y="4696379"/>
            <a:ext cx="978153" cy="369332"/>
          </a:xfrm>
          <a:prstGeom prst="rect">
            <a:avLst/>
          </a:prstGeom>
          <a:noFill/>
        </p:spPr>
        <p:txBody>
          <a:bodyPr wrap="none" rtlCol="0">
            <a:spAutoFit/>
          </a:bodyPr>
          <a:lstStyle/>
          <a:p>
            <a:r>
              <a:rPr lang="en-US" dirty="0" smtClean="0"/>
              <a:t>Very tall</a:t>
            </a:r>
            <a:endParaRPr lang="en-US" dirty="0"/>
          </a:p>
        </p:txBody>
      </p:sp>
      <p:sp>
        <p:nvSpPr>
          <p:cNvPr id="8" name="TextBox 7"/>
          <p:cNvSpPr txBox="1"/>
          <p:nvPr/>
        </p:nvSpPr>
        <p:spPr>
          <a:xfrm>
            <a:off x="4343400" y="3244334"/>
            <a:ext cx="1088760" cy="369332"/>
          </a:xfrm>
          <a:prstGeom prst="rect">
            <a:avLst/>
          </a:prstGeom>
          <a:noFill/>
        </p:spPr>
        <p:txBody>
          <a:bodyPr wrap="none" rtlCol="0">
            <a:spAutoFit/>
          </a:bodyPr>
          <a:lstStyle/>
          <a:p>
            <a:r>
              <a:rPr lang="en-US" dirty="0" smtClean="0"/>
              <a:t>“Normal”</a:t>
            </a:r>
            <a:endParaRPr lang="en-US" dirty="0"/>
          </a:p>
        </p:txBody>
      </p:sp>
    </p:spTree>
    <p:extLst>
      <p:ext uri="{BB962C8B-B14F-4D97-AF65-F5344CB8AC3E}">
        <p14:creationId xmlns:p14="http://schemas.microsoft.com/office/powerpoint/2010/main" val="130490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a:t>
            </a:r>
            <a:r>
              <a:rPr lang="en-US" baseline="30000" dirty="0" smtClean="0"/>
              <a:t>rd</a:t>
            </a:r>
            <a:r>
              <a:rPr lang="en-US" dirty="0" smtClean="0"/>
              <a:t>: Calculate the Changes</a:t>
            </a:r>
            <a:endParaRPr lang="en-US" dirty="0"/>
          </a:p>
        </p:txBody>
      </p:sp>
      <p:sp>
        <p:nvSpPr>
          <p:cNvPr id="4" name="Oval 3"/>
          <p:cNvSpPr>
            <a:spLocks noChangeAspect="1"/>
          </p:cNvSpPr>
          <p:nvPr/>
        </p:nvSpPr>
        <p:spPr>
          <a:xfrm>
            <a:off x="381000" y="2286000"/>
            <a:ext cx="3810000" cy="381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a:spLocks noChangeAspect="1"/>
          </p:cNvSpPr>
          <p:nvPr/>
        </p:nvSpPr>
        <p:spPr>
          <a:xfrm>
            <a:off x="4953000" y="2286000"/>
            <a:ext cx="3810000" cy="381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e 5"/>
          <p:cNvSpPr>
            <a:spLocks noChangeAspect="1"/>
          </p:cNvSpPr>
          <p:nvPr/>
        </p:nvSpPr>
        <p:spPr>
          <a:xfrm>
            <a:off x="381000" y="2286000"/>
            <a:ext cx="3810000" cy="3810000"/>
          </a:xfrm>
          <a:prstGeom prst="pie">
            <a:avLst>
              <a:gd name="adj1" fmla="val 9374211"/>
              <a:gd name="adj2" fmla="val 1620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Pie 6"/>
          <p:cNvSpPr>
            <a:spLocks noChangeAspect="1"/>
          </p:cNvSpPr>
          <p:nvPr/>
        </p:nvSpPr>
        <p:spPr>
          <a:xfrm>
            <a:off x="4953000" y="2286000"/>
            <a:ext cx="3810000" cy="3810000"/>
          </a:xfrm>
          <a:prstGeom prst="pie">
            <a:avLst>
              <a:gd name="adj1" fmla="val 4260424"/>
              <a:gd name="adj2" fmla="val 1620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ie 7"/>
          <p:cNvSpPr>
            <a:spLocks noChangeAspect="1"/>
          </p:cNvSpPr>
          <p:nvPr/>
        </p:nvSpPr>
        <p:spPr>
          <a:xfrm>
            <a:off x="381000" y="2286000"/>
            <a:ext cx="3810000" cy="3810000"/>
          </a:xfrm>
          <a:prstGeom prst="pie">
            <a:avLst>
              <a:gd name="adj1" fmla="val 5368515"/>
              <a:gd name="adj2" fmla="val 937297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ie 8"/>
          <p:cNvSpPr>
            <a:spLocks noChangeAspect="1"/>
          </p:cNvSpPr>
          <p:nvPr/>
        </p:nvSpPr>
        <p:spPr>
          <a:xfrm>
            <a:off x="4926495" y="2249556"/>
            <a:ext cx="3846443" cy="3846443"/>
          </a:xfrm>
          <a:prstGeom prst="pie">
            <a:avLst>
              <a:gd name="adj1" fmla="val 21579156"/>
              <a:gd name="adj2" fmla="val 426795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1096498" y="3072920"/>
            <a:ext cx="881973" cy="954107"/>
          </a:xfrm>
          <a:prstGeom prst="rect">
            <a:avLst/>
          </a:prstGeom>
          <a:noFill/>
        </p:spPr>
        <p:txBody>
          <a:bodyPr wrap="none" rtlCol="0">
            <a:spAutoFit/>
          </a:bodyPr>
          <a:lstStyle/>
          <a:p>
            <a:r>
              <a:rPr lang="en-US" sz="2800" dirty="0" smtClean="0"/>
              <a:t>30%</a:t>
            </a:r>
          </a:p>
          <a:p>
            <a:r>
              <a:rPr lang="en-US" sz="2800" dirty="0" smtClean="0"/>
              <a:t>BB</a:t>
            </a:r>
            <a:endParaRPr lang="en-US" sz="2800" dirty="0"/>
          </a:p>
        </p:txBody>
      </p:sp>
      <p:sp>
        <p:nvSpPr>
          <p:cNvPr id="11" name="TextBox 10"/>
          <p:cNvSpPr txBox="1"/>
          <p:nvPr/>
        </p:nvSpPr>
        <p:spPr>
          <a:xfrm>
            <a:off x="1248898" y="4648200"/>
            <a:ext cx="881973" cy="954107"/>
          </a:xfrm>
          <a:prstGeom prst="rect">
            <a:avLst/>
          </a:prstGeom>
          <a:noFill/>
        </p:spPr>
        <p:txBody>
          <a:bodyPr wrap="none" rtlCol="0">
            <a:spAutoFit/>
          </a:bodyPr>
          <a:lstStyle/>
          <a:p>
            <a:r>
              <a:rPr lang="en-US" sz="2800" dirty="0"/>
              <a:t>2</a:t>
            </a:r>
            <a:r>
              <a:rPr lang="en-US" sz="2800" dirty="0" smtClean="0"/>
              <a:t>0%</a:t>
            </a:r>
          </a:p>
          <a:p>
            <a:r>
              <a:rPr lang="en-US" sz="2800" dirty="0" smtClean="0"/>
              <a:t>Bb</a:t>
            </a:r>
            <a:endParaRPr lang="en-US" sz="2800" dirty="0"/>
          </a:p>
        </p:txBody>
      </p:sp>
      <p:sp>
        <p:nvSpPr>
          <p:cNvPr id="12" name="TextBox 11"/>
          <p:cNvSpPr txBox="1"/>
          <p:nvPr/>
        </p:nvSpPr>
        <p:spPr>
          <a:xfrm>
            <a:off x="2667000" y="3723910"/>
            <a:ext cx="881973" cy="954107"/>
          </a:xfrm>
          <a:prstGeom prst="rect">
            <a:avLst/>
          </a:prstGeom>
          <a:noFill/>
        </p:spPr>
        <p:txBody>
          <a:bodyPr wrap="none" rtlCol="0">
            <a:spAutoFit/>
          </a:bodyPr>
          <a:lstStyle/>
          <a:p>
            <a:r>
              <a:rPr lang="en-US" sz="2800" dirty="0" smtClean="0"/>
              <a:t>50%</a:t>
            </a:r>
          </a:p>
          <a:p>
            <a:r>
              <a:rPr lang="en-US" sz="2800" dirty="0" smtClean="0"/>
              <a:t>bb</a:t>
            </a:r>
            <a:endParaRPr lang="en-US" sz="2800" dirty="0"/>
          </a:p>
        </p:txBody>
      </p:sp>
      <p:sp>
        <p:nvSpPr>
          <p:cNvPr id="13" name="TextBox 12"/>
          <p:cNvSpPr txBox="1"/>
          <p:nvPr/>
        </p:nvSpPr>
        <p:spPr>
          <a:xfrm>
            <a:off x="5562600" y="3846493"/>
            <a:ext cx="881973" cy="954107"/>
          </a:xfrm>
          <a:prstGeom prst="rect">
            <a:avLst/>
          </a:prstGeom>
          <a:noFill/>
        </p:spPr>
        <p:txBody>
          <a:bodyPr wrap="none" rtlCol="0">
            <a:spAutoFit/>
          </a:bodyPr>
          <a:lstStyle/>
          <a:p>
            <a:r>
              <a:rPr lang="en-US" sz="2800" dirty="0" smtClean="0"/>
              <a:t>55%</a:t>
            </a:r>
          </a:p>
          <a:p>
            <a:r>
              <a:rPr lang="en-US" sz="2800" dirty="0" smtClean="0"/>
              <a:t>BB</a:t>
            </a:r>
            <a:endParaRPr lang="en-US" sz="2800" dirty="0"/>
          </a:p>
        </p:txBody>
      </p:sp>
      <p:sp>
        <p:nvSpPr>
          <p:cNvPr id="14" name="TextBox 13"/>
          <p:cNvSpPr txBox="1"/>
          <p:nvPr/>
        </p:nvSpPr>
        <p:spPr>
          <a:xfrm>
            <a:off x="7391400" y="4323546"/>
            <a:ext cx="881973" cy="954107"/>
          </a:xfrm>
          <a:prstGeom prst="rect">
            <a:avLst/>
          </a:prstGeom>
          <a:noFill/>
        </p:spPr>
        <p:txBody>
          <a:bodyPr wrap="none" rtlCol="0">
            <a:spAutoFit/>
          </a:bodyPr>
          <a:lstStyle/>
          <a:p>
            <a:r>
              <a:rPr lang="en-US" sz="2800" dirty="0"/>
              <a:t>2</a:t>
            </a:r>
            <a:r>
              <a:rPr lang="en-US" sz="2800" dirty="0" smtClean="0"/>
              <a:t>0%</a:t>
            </a:r>
          </a:p>
          <a:p>
            <a:r>
              <a:rPr lang="en-US" sz="2800" dirty="0" smtClean="0"/>
              <a:t>Bb</a:t>
            </a:r>
            <a:endParaRPr lang="en-US" sz="2800" dirty="0"/>
          </a:p>
        </p:txBody>
      </p:sp>
      <p:sp>
        <p:nvSpPr>
          <p:cNvPr id="15" name="TextBox 14"/>
          <p:cNvSpPr txBox="1"/>
          <p:nvPr/>
        </p:nvSpPr>
        <p:spPr>
          <a:xfrm>
            <a:off x="7162800" y="3089484"/>
            <a:ext cx="881973" cy="954107"/>
          </a:xfrm>
          <a:prstGeom prst="rect">
            <a:avLst/>
          </a:prstGeom>
          <a:noFill/>
        </p:spPr>
        <p:txBody>
          <a:bodyPr wrap="none" rtlCol="0">
            <a:spAutoFit/>
          </a:bodyPr>
          <a:lstStyle/>
          <a:p>
            <a:r>
              <a:rPr lang="en-US" sz="2800" dirty="0" smtClean="0"/>
              <a:t>25%</a:t>
            </a:r>
          </a:p>
          <a:p>
            <a:r>
              <a:rPr lang="en-US" sz="2800" dirty="0" smtClean="0"/>
              <a:t>bb</a:t>
            </a:r>
            <a:endParaRPr lang="en-US" sz="2800" dirty="0"/>
          </a:p>
        </p:txBody>
      </p:sp>
      <p:sp>
        <p:nvSpPr>
          <p:cNvPr id="16" name="TextBox 15"/>
          <p:cNvSpPr txBox="1"/>
          <p:nvPr/>
        </p:nvSpPr>
        <p:spPr>
          <a:xfrm>
            <a:off x="1851221" y="1862217"/>
            <a:ext cx="869558" cy="369332"/>
          </a:xfrm>
          <a:prstGeom prst="rect">
            <a:avLst/>
          </a:prstGeom>
          <a:noFill/>
        </p:spPr>
        <p:txBody>
          <a:bodyPr wrap="square" rtlCol="0">
            <a:spAutoFit/>
          </a:bodyPr>
          <a:lstStyle/>
          <a:p>
            <a:r>
              <a:rPr lang="en-US" dirty="0" smtClean="0"/>
              <a:t>Year 1</a:t>
            </a:r>
            <a:endParaRPr lang="en-US" dirty="0"/>
          </a:p>
        </p:txBody>
      </p:sp>
      <p:sp>
        <p:nvSpPr>
          <p:cNvPr id="17" name="TextBox 16"/>
          <p:cNvSpPr txBox="1"/>
          <p:nvPr/>
        </p:nvSpPr>
        <p:spPr>
          <a:xfrm>
            <a:off x="6195741" y="1862217"/>
            <a:ext cx="1307950" cy="369332"/>
          </a:xfrm>
          <a:prstGeom prst="rect">
            <a:avLst/>
          </a:prstGeom>
          <a:noFill/>
        </p:spPr>
        <p:txBody>
          <a:bodyPr wrap="square" rtlCol="0">
            <a:spAutoFit/>
          </a:bodyPr>
          <a:lstStyle/>
          <a:p>
            <a:r>
              <a:rPr lang="en-US" dirty="0" smtClean="0"/>
              <a:t>Year 1000</a:t>
            </a:r>
            <a:endParaRPr lang="en-US" dirty="0"/>
          </a:p>
        </p:txBody>
      </p:sp>
      <p:sp>
        <p:nvSpPr>
          <p:cNvPr id="18" name="TextBox 17"/>
          <p:cNvSpPr txBox="1"/>
          <p:nvPr/>
        </p:nvSpPr>
        <p:spPr>
          <a:xfrm>
            <a:off x="2360835" y="5277653"/>
            <a:ext cx="4422329" cy="1384995"/>
          </a:xfrm>
          <a:prstGeom prst="rect">
            <a:avLst/>
          </a:prstGeom>
          <a:noFill/>
        </p:spPr>
        <p:txBody>
          <a:bodyPr wrap="square" rtlCol="0">
            <a:spAutoFit/>
          </a:bodyPr>
          <a:lstStyle/>
          <a:p>
            <a:r>
              <a:rPr lang="en-US" sz="2800" dirty="0" smtClean="0"/>
              <a:t>If we could calculate the changes in alleles we could prove evolution.</a:t>
            </a:r>
            <a:endParaRPr lang="en-US" sz="2800" dirty="0"/>
          </a:p>
        </p:txBody>
      </p:sp>
    </p:spTree>
    <p:extLst>
      <p:ext uri="{BB962C8B-B14F-4D97-AF65-F5344CB8AC3E}">
        <p14:creationId xmlns:p14="http://schemas.microsoft.com/office/powerpoint/2010/main" val="9185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79375"/>
            <a:ext cx="9120187"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228600" y="1371600"/>
            <a:ext cx="4876800" cy="990600"/>
          </a:xfrm>
        </p:spPr>
        <p:txBody>
          <a:bodyPr>
            <a:normAutofit/>
          </a:bodyPr>
          <a:lstStyle/>
          <a:p>
            <a:r>
              <a:rPr lang="en-US" sz="5400" dirty="0" smtClean="0">
                <a:solidFill>
                  <a:schemeClr val="accent1"/>
                </a:solidFill>
              </a:rPr>
              <a:t>VI. Speciation</a:t>
            </a:r>
            <a:endParaRPr lang="en-US" sz="5400" dirty="0">
              <a:solidFill>
                <a:schemeClr val="accent1"/>
              </a:solidFill>
            </a:endParaRPr>
          </a:p>
        </p:txBody>
      </p:sp>
      <p:sp>
        <p:nvSpPr>
          <p:cNvPr id="3" name="Subtitle 2"/>
          <p:cNvSpPr>
            <a:spLocks noGrp="1"/>
          </p:cNvSpPr>
          <p:nvPr>
            <p:ph type="subTitle" idx="1"/>
          </p:nvPr>
        </p:nvSpPr>
        <p:spPr>
          <a:xfrm>
            <a:off x="3505200" y="4648200"/>
            <a:ext cx="6400800" cy="1752600"/>
          </a:xfrm>
        </p:spPr>
        <p:txBody>
          <a:bodyPr>
            <a:normAutofit/>
          </a:bodyPr>
          <a:lstStyle/>
          <a:p>
            <a:r>
              <a:rPr lang="en-US" sz="3200" dirty="0" smtClean="0">
                <a:solidFill>
                  <a:schemeClr val="tx1"/>
                </a:solidFill>
              </a:rPr>
              <a:t>Once Genetic Drift Ends…</a:t>
            </a:r>
            <a:endParaRPr lang="en-US" sz="3200" dirty="0">
              <a:solidFill>
                <a:schemeClr val="tx1"/>
              </a:solidFill>
            </a:endParaRPr>
          </a:p>
        </p:txBody>
      </p:sp>
    </p:spTree>
    <p:extLst>
      <p:ext uri="{BB962C8B-B14F-4D97-AF65-F5344CB8AC3E}">
        <p14:creationId xmlns:p14="http://schemas.microsoft.com/office/powerpoint/2010/main" val="17526553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we’ve discussed the mechanisms that cause Evolution</a:t>
            </a:r>
            <a:endParaRPr lang="en-US" dirty="0"/>
          </a:p>
        </p:txBody>
      </p:sp>
      <p:sp>
        <p:nvSpPr>
          <p:cNvPr id="4" name="Rectangle 3"/>
          <p:cNvSpPr/>
          <p:nvPr/>
        </p:nvSpPr>
        <p:spPr>
          <a:xfrm>
            <a:off x="152400" y="1752600"/>
            <a:ext cx="8839200" cy="4191917"/>
          </a:xfrm>
          <a:prstGeom prst="rect">
            <a:avLst/>
          </a:prstGeom>
        </p:spPr>
        <p:txBody>
          <a:bodyPr wrap="square">
            <a:spAutoFit/>
          </a:bodyPr>
          <a:lstStyle/>
          <a:p>
            <a:pPr marL="274320" indent="-228600">
              <a:spcBef>
                <a:spcPct val="20000"/>
              </a:spcBef>
              <a:buClr>
                <a:srgbClr val="C6695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600" b="1" u="sng" spc="150" dirty="0" smtClean="0">
                <a:solidFill>
                  <a:srgbClr val="534949"/>
                </a:solidFill>
              </a:rPr>
              <a:t>Once </a:t>
            </a:r>
            <a:r>
              <a:rPr lang="en-GB" sz="3600" b="1" u="sng" spc="150" dirty="0">
                <a:solidFill>
                  <a:srgbClr val="534949"/>
                </a:solidFill>
              </a:rPr>
              <a:t>gene flow ends, reproductive isolation occurs.</a:t>
            </a:r>
          </a:p>
          <a:p>
            <a:pPr marL="274320" indent="-228600">
              <a:spcBef>
                <a:spcPct val="20000"/>
              </a:spcBef>
              <a:buClr>
                <a:srgbClr val="C6695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600" b="1" u="sng" spc="150" dirty="0" smtClean="0">
                <a:solidFill>
                  <a:srgbClr val="534949"/>
                </a:solidFill>
              </a:rPr>
              <a:t>Reproductive isolation is when one population no longer breeds with another.</a:t>
            </a:r>
          </a:p>
          <a:p>
            <a:pPr marL="274320" indent="-228600">
              <a:spcBef>
                <a:spcPct val="20000"/>
              </a:spcBef>
              <a:buClr>
                <a:srgbClr val="C6695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600" b="1" u="sng" spc="150" dirty="0" smtClean="0">
                <a:solidFill>
                  <a:srgbClr val="534949"/>
                </a:solidFill>
              </a:rPr>
              <a:t>Once </a:t>
            </a:r>
            <a:r>
              <a:rPr lang="en-GB" sz="3600" b="1" u="sng" spc="150" dirty="0">
                <a:solidFill>
                  <a:srgbClr val="534949"/>
                </a:solidFill>
              </a:rPr>
              <a:t>reproductive isolation occurs, speciation soon </a:t>
            </a:r>
            <a:r>
              <a:rPr lang="en-GB" sz="3600" b="1" u="sng" spc="150" dirty="0" smtClean="0">
                <a:solidFill>
                  <a:srgbClr val="534949"/>
                </a:solidFill>
              </a:rPr>
              <a:t>follows</a:t>
            </a:r>
            <a:endParaRPr lang="en-GB" sz="3600" b="1" u="sng" spc="150" dirty="0">
              <a:solidFill>
                <a:srgbClr val="534949"/>
              </a:solidFill>
            </a:endParaRPr>
          </a:p>
        </p:txBody>
      </p:sp>
    </p:spTree>
    <p:extLst>
      <p:ext uri="{BB962C8B-B14F-4D97-AF65-F5344CB8AC3E}">
        <p14:creationId xmlns:p14="http://schemas.microsoft.com/office/powerpoint/2010/main" val="41207708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idx="1"/>
          </p:nvPr>
        </p:nvSpPr>
        <p:spPr>
          <a:xfrm>
            <a:off x="457200" y="1676400"/>
            <a:ext cx="8458200" cy="4876800"/>
          </a:xfrm>
        </p:spPr>
        <p:txBody>
          <a:bodyPr>
            <a:normAutofit lnSpcReduction="10000"/>
          </a:bodyPr>
          <a:lstStyle/>
          <a:p>
            <a:pPr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b="1" dirty="0" smtClean="0">
                <a:solidFill>
                  <a:srgbClr val="0000FF"/>
                </a:solidFill>
              </a:rPr>
              <a:t>Speciation</a:t>
            </a:r>
          </a:p>
          <a:p>
            <a:pPr lvl="1" eaLnBrk="1" hangingPunct="1">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u="sng" dirty="0" smtClean="0"/>
              <a:t>Evolutionary process by which new species form</a:t>
            </a:r>
          </a:p>
          <a:p>
            <a:pPr marL="274320" lvl="1" indent="-228600">
              <a:lnSpc>
                <a:spcPct val="95000"/>
              </a:lnSpc>
              <a:buClr>
                <a:schemeClr val="accent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600" dirty="0" smtClean="0"/>
              <a:t>A </a:t>
            </a:r>
            <a:r>
              <a:rPr lang="en-GB" sz="2600" u="sng" dirty="0" smtClean="0"/>
              <a:t>species is </a:t>
            </a:r>
            <a:r>
              <a:rPr lang="en-US" sz="2800" u="sng" dirty="0"/>
              <a:t>the largest group of </a:t>
            </a:r>
            <a:r>
              <a:rPr lang="en-US" sz="2800" u="sng" dirty="0">
                <a:hlinkClick r:id="rId3" action="ppaction://hlinkfile" tooltip="Organisms"/>
              </a:rPr>
              <a:t>organisms</a:t>
            </a:r>
            <a:r>
              <a:rPr lang="en-US" sz="2800" u="sng" dirty="0"/>
              <a:t> capable of </a:t>
            </a:r>
            <a:r>
              <a:rPr lang="en-US" sz="2800" u="sng" dirty="0">
                <a:hlinkClick r:id="rId4" action="ppaction://hlinkfile" tooltip="Interbreeding"/>
              </a:rPr>
              <a:t>interbreeding</a:t>
            </a:r>
            <a:r>
              <a:rPr lang="en-US" sz="2800" u="sng" dirty="0"/>
              <a:t> and </a:t>
            </a:r>
            <a:r>
              <a:rPr lang="en-US" sz="2800" u="sng" dirty="0">
                <a:hlinkClick r:id="rId5" action="ppaction://hlinkfile" tooltip="Reproduction"/>
              </a:rPr>
              <a:t>producing</a:t>
            </a:r>
            <a:r>
              <a:rPr lang="en-US" sz="2800" u="sng" dirty="0"/>
              <a:t> </a:t>
            </a:r>
            <a:r>
              <a:rPr lang="en-US" sz="2800" u="sng" dirty="0">
                <a:hlinkClick r:id="rId6" action="ppaction://hlinkfile" tooltip="Fertile"/>
              </a:rPr>
              <a:t>fertile</a:t>
            </a:r>
            <a:r>
              <a:rPr lang="en-US" sz="2800" u="sng" dirty="0"/>
              <a:t> </a:t>
            </a:r>
            <a:r>
              <a:rPr lang="en-US" sz="2800" u="sng" dirty="0" smtClean="0">
                <a:hlinkClick r:id="rId7" action="ppaction://hlinkfile" tooltip="Offspring"/>
              </a:rPr>
              <a:t>offspring</a:t>
            </a:r>
            <a:endParaRPr lang="en-US" sz="2800" u="sng" dirty="0" smtClean="0"/>
          </a:p>
          <a:p>
            <a:pPr marL="274320" lvl="1" indent="-228600">
              <a:lnSpc>
                <a:spcPct val="95000"/>
              </a:lnSpc>
              <a:buClr>
                <a:schemeClr val="accent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2800" dirty="0"/>
          </a:p>
          <a:p>
            <a:pPr marL="274320" lvl="1" indent="-228600">
              <a:lnSpc>
                <a:spcPct val="95000"/>
              </a:lnSpc>
              <a:buClr>
                <a:schemeClr val="accent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Reproductive </a:t>
            </a:r>
            <a:r>
              <a:rPr lang="en-GB" sz="2400" dirty="0"/>
              <a:t>isolating mechanisms are always part of the process</a:t>
            </a:r>
          </a:p>
          <a:p>
            <a:pPr>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600" dirty="0" smtClean="0"/>
              <a:t>When populations become reproductively isolated, </a:t>
            </a:r>
            <a:r>
              <a:rPr lang="en-GB" sz="2600" b="1" u="sng" dirty="0" smtClean="0">
                <a:solidFill>
                  <a:srgbClr val="7030A0"/>
                </a:solidFill>
              </a:rPr>
              <a:t>divergence</a:t>
            </a:r>
            <a:r>
              <a:rPr lang="en-GB" sz="2600" dirty="0" smtClean="0"/>
              <a:t> follows allowing for natural selection to push the new populations into different species.</a:t>
            </a:r>
          </a:p>
        </p:txBody>
      </p:sp>
      <p:sp>
        <p:nvSpPr>
          <p:cNvPr id="91138" name="Rectangle 1"/>
          <p:cNvSpPr>
            <a:spLocks noGrp="1" noChangeArrowheads="1"/>
          </p:cNvSpPr>
          <p:nvPr>
            <p:ph type="title"/>
          </p:nvPr>
        </p:nvSpPr>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Reproductive Isolation</a:t>
            </a:r>
          </a:p>
        </p:txBody>
      </p:sp>
    </p:spTree>
    <p:extLst>
      <p:ext uri="{BB962C8B-B14F-4D97-AF65-F5344CB8AC3E}">
        <p14:creationId xmlns:p14="http://schemas.microsoft.com/office/powerpoint/2010/main" val="540022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Divergence &amp; Speciation</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8839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68895" y="3472070"/>
            <a:ext cx="1628651" cy="369332"/>
          </a:xfrm>
          <a:prstGeom prst="rect">
            <a:avLst/>
          </a:prstGeom>
          <a:solidFill>
            <a:schemeClr val="bg2"/>
          </a:solidFill>
        </p:spPr>
        <p:txBody>
          <a:bodyPr wrap="none" rtlCol="0">
            <a:spAutoFit/>
          </a:bodyPr>
          <a:lstStyle/>
          <a:p>
            <a:r>
              <a:rPr lang="en-US" dirty="0" smtClean="0"/>
              <a:t>Microevolution</a:t>
            </a:r>
            <a:endParaRPr lang="en-US" dirty="0"/>
          </a:p>
        </p:txBody>
      </p:sp>
      <p:sp>
        <p:nvSpPr>
          <p:cNvPr id="5" name="TextBox 4"/>
          <p:cNvSpPr txBox="1"/>
          <p:nvPr/>
        </p:nvSpPr>
        <p:spPr>
          <a:xfrm>
            <a:off x="4677965" y="3101184"/>
            <a:ext cx="4313635" cy="1384995"/>
          </a:xfrm>
          <a:prstGeom prst="rect">
            <a:avLst/>
          </a:prstGeom>
          <a:noFill/>
        </p:spPr>
        <p:txBody>
          <a:bodyPr wrap="square" rtlCol="0">
            <a:spAutoFit/>
          </a:bodyPr>
          <a:lstStyle/>
          <a:p>
            <a:r>
              <a:rPr lang="en-US" sz="2800" dirty="0" smtClean="0"/>
              <a:t>SPECIATION: The formation of new species from a common ancestor.</a:t>
            </a:r>
            <a:endParaRPr lang="en-US" sz="2800"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61" r="30510"/>
          <a:stretch/>
        </p:blipFill>
        <p:spPr bwMode="auto">
          <a:xfrm>
            <a:off x="-52536" y="759329"/>
            <a:ext cx="6910536" cy="606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362200" y="2057400"/>
            <a:ext cx="4472582" cy="449580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56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194"/>
                                        </p:tgtEl>
                                      </p:cBhvr>
                                    </p:animEffect>
                                    <p:set>
                                      <p:cBhvr>
                                        <p:cTn id="12" dur="1" fill="hold">
                                          <p:stCondLst>
                                            <p:cond delay="499"/>
                                          </p:stCondLst>
                                        </p:cTn>
                                        <p:tgtEl>
                                          <p:spTgt spid="819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idx="1"/>
          </p:nvPr>
        </p:nvSpPr>
        <p:spPr>
          <a:xfrm>
            <a:off x="228600" y="1676400"/>
            <a:ext cx="8686800" cy="4953000"/>
          </a:xfrm>
        </p:spPr>
        <p:txBody>
          <a:bodyPr lIns="0" tIns="0" rIns="0" bIns="0">
            <a:normAutofit fontScale="92500" lnSpcReduction="10000"/>
          </a:bodyPr>
          <a:lstStyle/>
          <a:p>
            <a:pPr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Reproductive isolating mechanisms prevent interbreeding among groups.</a:t>
            </a:r>
          </a:p>
          <a:p>
            <a:pPr lvl="1" eaLnBrk="1" hangingPunct="1">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Heritable aspects of body form, function, or </a:t>
            </a:r>
            <a:r>
              <a:rPr lang="en-GB" sz="2400" dirty="0" err="1" smtClean="0"/>
              <a:t>behavior</a:t>
            </a:r>
            <a:r>
              <a:rPr lang="en-GB" sz="2400" dirty="0" smtClean="0"/>
              <a:t> that arise as populations diverge… they start to change because of the different selection pressures of the different ecosystem and the traits available the founding population.</a:t>
            </a:r>
          </a:p>
          <a:p>
            <a:pPr>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600" dirty="0" smtClean="0"/>
              <a:t>What are isolating mechanisms?</a:t>
            </a:r>
          </a:p>
          <a:p>
            <a:pPr marL="822960" lvl="1" indent="-457200">
              <a:lnSpc>
                <a:spcPct val="93000"/>
              </a:lnSpc>
              <a:buAutoNum type="arabicPeriod"/>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Mechanical</a:t>
            </a:r>
          </a:p>
          <a:p>
            <a:pPr marL="822960" lvl="1" indent="-457200">
              <a:lnSpc>
                <a:spcPct val="93000"/>
              </a:lnSpc>
              <a:buAutoNum type="arabicPeriod"/>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err="1" smtClean="0"/>
              <a:t>Behavioral</a:t>
            </a:r>
            <a:r>
              <a:rPr lang="en-GB" sz="2400" dirty="0" smtClean="0"/>
              <a:t>/temporal</a:t>
            </a:r>
          </a:p>
          <a:p>
            <a:pPr marL="822960" lvl="1" indent="-457200">
              <a:lnSpc>
                <a:spcPct val="93000"/>
              </a:lnSpc>
              <a:buAutoNum type="arabicPeriod"/>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Hybridization </a:t>
            </a:r>
          </a:p>
          <a:p>
            <a:pPr marL="822960" lvl="1" indent="-457200">
              <a:lnSpc>
                <a:spcPct val="93000"/>
              </a:lnSpc>
              <a:buAutoNum type="arabicPeriod"/>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Geographic</a:t>
            </a:r>
          </a:p>
          <a:p>
            <a:pPr marL="1097280" lvl="2" indent="-457200">
              <a:lnSpc>
                <a:spcPct val="93000"/>
              </a:lnSpc>
              <a:buAutoNum type="arabicPeriod"/>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200" dirty="0" smtClean="0"/>
              <a:t>Allopatric</a:t>
            </a:r>
          </a:p>
          <a:p>
            <a:pPr marL="1097280" lvl="2" indent="-457200">
              <a:lnSpc>
                <a:spcPct val="93000"/>
              </a:lnSpc>
              <a:buFont typeface="Wingdings" pitchFamily="2" charset="2"/>
              <a:buAutoNum type="arabicPeriod"/>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200" dirty="0" err="1" smtClean="0"/>
              <a:t>Parapatric</a:t>
            </a:r>
            <a:endParaRPr lang="en-GB" sz="2200" dirty="0" smtClean="0"/>
          </a:p>
          <a:p>
            <a:pPr marL="1097280" lvl="2" indent="-457200">
              <a:lnSpc>
                <a:spcPct val="93000"/>
              </a:lnSpc>
              <a:buFont typeface="Wingdings" pitchFamily="2" charset="2"/>
              <a:buAutoNum type="arabicPeriod"/>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Sympatric</a:t>
            </a:r>
            <a:r>
              <a:rPr lang="en-GB" sz="2400" dirty="0"/>
              <a:t>/ Polyploidy (genetic)</a:t>
            </a:r>
          </a:p>
          <a:p>
            <a:pPr marL="1097280" lvl="2" indent="-457200">
              <a:lnSpc>
                <a:spcPct val="93000"/>
              </a:lnSpc>
              <a:buFont typeface="Wingdings" pitchFamily="2" charset="2"/>
              <a:buAutoNum type="arabicPeriod"/>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200" dirty="0"/>
          </a:p>
        </p:txBody>
      </p:sp>
      <p:sp>
        <p:nvSpPr>
          <p:cNvPr id="93186" name="Rectangle 1"/>
          <p:cNvSpPr>
            <a:spLocks noGrp="1" noChangeArrowheads="1"/>
          </p:cNvSpPr>
          <p:nvPr>
            <p:ph type="title"/>
          </p:nvPr>
        </p:nvSpPr>
        <p:spPr>
          <a:xfrm>
            <a:off x="457200" y="501650"/>
            <a:ext cx="8226425" cy="519113"/>
          </a:xfrm>
        </p:spPr>
        <p:txBody>
          <a:bodyPr lIns="0" tIns="0" rIns="0" bIns="0" anchor="ctr"/>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Reproductive Isolating Mechanisms</a:t>
            </a:r>
          </a:p>
        </p:txBody>
      </p:sp>
    </p:spTree>
    <p:extLst>
      <p:ext uri="{BB962C8B-B14F-4D97-AF65-F5344CB8AC3E}">
        <p14:creationId xmlns:p14="http://schemas.microsoft.com/office/powerpoint/2010/main" val="13023422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ChangeArrowheads="1"/>
          </p:cNvSpPr>
          <p:nvPr>
            <p:ph type="title"/>
          </p:nvPr>
        </p:nvSpPr>
        <p:spPr>
          <a:xfrm>
            <a:off x="457200" y="501650"/>
            <a:ext cx="8223250" cy="519113"/>
          </a:xfrm>
        </p:spPr>
        <p:txBody>
          <a:bodyPr lIns="0" tIns="0" rIns="0" bIns="0" anchor="ctr"/>
          <a:lstStyle/>
          <a:p>
            <a:pPr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1. Mechanical Isolation</a:t>
            </a:r>
          </a:p>
        </p:txBody>
      </p:sp>
      <p:pic>
        <p:nvPicPr>
          <p:cNvPr id="95235" name="Picture1" descr="181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90800"/>
            <a:ext cx="4583113"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1" descr="181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39211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5257800"/>
            <a:ext cx="4114800" cy="1200329"/>
          </a:xfrm>
          <a:prstGeom prst="rect">
            <a:avLst/>
          </a:prstGeom>
          <a:noFill/>
        </p:spPr>
        <p:txBody>
          <a:bodyPr wrap="square" rtlCol="0">
            <a:spAutoFit/>
          </a:bodyPr>
          <a:lstStyle/>
          <a:p>
            <a:r>
              <a:rPr lang="en-US" sz="2400" u="sng" dirty="0" smtClean="0"/>
              <a:t>Being built to fit the environment in better ways than competitors</a:t>
            </a:r>
            <a:r>
              <a:rPr lang="en-US" sz="2400" dirty="0" smtClean="0"/>
              <a:t>.</a:t>
            </a:r>
            <a:endParaRPr lang="en-US" sz="2400" dirty="0"/>
          </a:p>
        </p:txBody>
      </p:sp>
    </p:spTree>
    <p:extLst>
      <p:ext uri="{BB962C8B-B14F-4D97-AF65-F5344CB8AC3E}">
        <p14:creationId xmlns:p14="http://schemas.microsoft.com/office/powerpoint/2010/main" val="4789850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Grp="1" noChangeArrowheads="1"/>
          </p:cNvSpPr>
          <p:nvPr>
            <p:ph type="title"/>
          </p:nvPr>
        </p:nvSpPr>
        <p:spPr>
          <a:xfrm>
            <a:off x="457200" y="501650"/>
            <a:ext cx="8223250" cy="519113"/>
          </a:xfrm>
        </p:spPr>
        <p:txBody>
          <a:bodyPr lIns="0" tIns="0" rIns="0" bIns="0" anchor="ctr"/>
          <a:lstStyle/>
          <a:p>
            <a:pPr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2. </a:t>
            </a:r>
            <a:r>
              <a:rPr lang="en-GB" dirty="0" err="1" smtClean="0"/>
              <a:t>Behavioral</a:t>
            </a:r>
            <a:r>
              <a:rPr lang="en-GB" dirty="0" smtClean="0"/>
              <a:t> Isolation</a:t>
            </a:r>
          </a:p>
        </p:txBody>
      </p:sp>
      <p:pic>
        <p:nvPicPr>
          <p:cNvPr id="96259" name="Picture 5" descr="18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1300163"/>
            <a:ext cx="8964612"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1" y="4267200"/>
            <a:ext cx="4483100" cy="1815882"/>
          </a:xfrm>
          <a:prstGeom prst="rect">
            <a:avLst/>
          </a:prstGeom>
          <a:noFill/>
        </p:spPr>
        <p:txBody>
          <a:bodyPr wrap="square" rtlCol="0">
            <a:spAutoFit/>
          </a:bodyPr>
          <a:lstStyle/>
          <a:p>
            <a:r>
              <a:rPr lang="en-US" sz="2800" u="sng" dirty="0" smtClean="0"/>
              <a:t>Ex. Behaving in ways only others prefer will give it an advantage in finding a mate.</a:t>
            </a:r>
            <a:endParaRPr lang="en-US" sz="2800" u="sng" dirty="0"/>
          </a:p>
        </p:txBody>
      </p:sp>
    </p:spTree>
    <p:extLst>
      <p:ext uri="{BB962C8B-B14F-4D97-AF65-F5344CB8AC3E}">
        <p14:creationId xmlns:p14="http://schemas.microsoft.com/office/powerpoint/2010/main" val="16879928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a:spLocks noChangeAspect="1"/>
          </p:cNvSpPr>
          <p:nvPr/>
        </p:nvSpPr>
        <p:spPr>
          <a:xfrm>
            <a:off x="3581400" y="1371600"/>
            <a:ext cx="5562600" cy="5562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Population</a:t>
            </a:r>
          </a:p>
          <a:p>
            <a:pPr algn="ctr"/>
            <a:r>
              <a:rPr lang="en-US" dirty="0" smtClean="0"/>
              <a:t>          Resistant to Warfarin</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p:txBody>
      </p:sp>
      <p:sp>
        <p:nvSpPr>
          <p:cNvPr id="3" name="Title 2"/>
          <p:cNvSpPr>
            <a:spLocks noGrp="1"/>
          </p:cNvSpPr>
          <p:nvPr>
            <p:ph type="title"/>
          </p:nvPr>
        </p:nvSpPr>
        <p:spPr/>
        <p:txBody>
          <a:bodyPr/>
          <a:lstStyle/>
          <a:p>
            <a:r>
              <a:rPr lang="en-US" dirty="0" smtClean="0"/>
              <a:t>Antibiotic Resistant Bacteria</a:t>
            </a:r>
            <a:endParaRPr lang="en-US" dirty="0"/>
          </a:p>
        </p:txBody>
      </p:sp>
      <p:sp>
        <p:nvSpPr>
          <p:cNvPr id="6" name="Pie 5"/>
          <p:cNvSpPr>
            <a:spLocks noChangeAspect="1"/>
          </p:cNvSpPr>
          <p:nvPr/>
        </p:nvSpPr>
        <p:spPr>
          <a:xfrm>
            <a:off x="304800" y="1371600"/>
            <a:ext cx="5486400" cy="5486400"/>
          </a:xfrm>
          <a:prstGeom prst="pie">
            <a:avLst>
              <a:gd name="adj1" fmla="val 0"/>
              <a:gd name="adj2" fmla="val 214877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ie 3"/>
          <p:cNvSpPr>
            <a:spLocks noChangeAspect="1"/>
          </p:cNvSpPr>
          <p:nvPr/>
        </p:nvSpPr>
        <p:spPr>
          <a:xfrm>
            <a:off x="304800" y="1371600"/>
            <a:ext cx="5486400" cy="5486400"/>
          </a:xfrm>
          <a:prstGeom prst="pie">
            <a:avLst>
              <a:gd name="adj1" fmla="val 21480682"/>
              <a:gd name="adj2" fmla="val 12215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Content Placeholder 1"/>
          <p:cNvSpPr>
            <a:spLocks noGrp="1"/>
          </p:cNvSpPr>
          <p:nvPr>
            <p:ph idx="1"/>
          </p:nvPr>
        </p:nvSpPr>
        <p:spPr>
          <a:xfrm>
            <a:off x="1219200" y="2362199"/>
            <a:ext cx="4495800" cy="3764279"/>
          </a:xfrm>
        </p:spPr>
        <p:txBody>
          <a:bodyPr/>
          <a:lstStyle/>
          <a:p>
            <a:r>
              <a:rPr lang="en-US" dirty="0" smtClean="0"/>
              <a:t>Rats killed by Warfarin</a:t>
            </a:r>
            <a:endParaRPr lang="en-US" dirty="0"/>
          </a:p>
        </p:txBody>
      </p:sp>
      <p:sp>
        <p:nvSpPr>
          <p:cNvPr id="8" name="Pie 7"/>
          <p:cNvSpPr>
            <a:spLocks noChangeAspect="1"/>
          </p:cNvSpPr>
          <p:nvPr/>
        </p:nvSpPr>
        <p:spPr>
          <a:xfrm rot="629103">
            <a:off x="116025" y="1196077"/>
            <a:ext cx="5853921" cy="5853921"/>
          </a:xfrm>
          <a:prstGeom prst="pie">
            <a:avLst>
              <a:gd name="adj1" fmla="val 20342025"/>
              <a:gd name="adj2" fmla="val 2159832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ight Arrow 4"/>
          <p:cNvSpPr/>
          <p:nvPr/>
        </p:nvSpPr>
        <p:spPr>
          <a:xfrm>
            <a:off x="5804452" y="3084444"/>
            <a:ext cx="1815548" cy="20574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Left to FOUND new population</a:t>
            </a:r>
            <a:endParaRPr lang="en-US" dirty="0"/>
          </a:p>
        </p:txBody>
      </p:sp>
    </p:spTree>
    <p:extLst>
      <p:ext uri="{BB962C8B-B14F-4D97-AF65-F5344CB8AC3E}">
        <p14:creationId xmlns:p14="http://schemas.microsoft.com/office/powerpoint/2010/main" val="41818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idx="1"/>
          </p:nvPr>
        </p:nvSpPr>
        <p:spPr>
          <a:xfrm>
            <a:off x="457200" y="1676400"/>
            <a:ext cx="8229600" cy="1949316"/>
          </a:xfrm>
        </p:spPr>
        <p:txBody>
          <a:bodyPr lIns="0" tIns="0" rIns="0" bIns="0">
            <a:normAutofit fontScale="92500" lnSpcReduction="20000"/>
          </a:bodyPr>
          <a:lstStyle/>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u="sng" dirty="0" smtClean="0"/>
              <a:t>The crossing of 2 similar species.</a:t>
            </a:r>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Reduced hybrid viability (ligers, </a:t>
            </a:r>
            <a:r>
              <a:rPr lang="en-GB" sz="2400" dirty="0" err="1" smtClean="0"/>
              <a:t>tigons</a:t>
            </a:r>
            <a:r>
              <a:rPr lang="en-GB" sz="2400" dirty="0" smtClean="0"/>
              <a:t>)</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smtClean="0"/>
              <a:t>Extra or missing genes </a:t>
            </a:r>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Reduced hybrid fertility (mules)</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smtClean="0"/>
              <a:t>Robust but sterile offspring</a:t>
            </a:r>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Hybrid breakdown</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smtClean="0"/>
              <a:t>Lower fitness with successive generations</a:t>
            </a:r>
          </a:p>
        </p:txBody>
      </p:sp>
      <p:sp>
        <p:nvSpPr>
          <p:cNvPr id="97282" name="Rectangle 1"/>
          <p:cNvSpPr>
            <a:spLocks noGrp="1" noChangeArrowheads="1"/>
          </p:cNvSpPr>
          <p:nvPr>
            <p:ph type="title"/>
          </p:nvPr>
        </p:nvSpPr>
        <p:spPr>
          <a:xfrm>
            <a:off x="457200" y="501650"/>
            <a:ext cx="8223250" cy="519113"/>
          </a:xfrm>
        </p:spPr>
        <p:txBody>
          <a:bodyPr lIns="0" tIns="0" rIns="0" bIns="0" anchor="ctr"/>
          <a:lstStyle/>
          <a:p>
            <a:pPr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3. Hybridization</a:t>
            </a:r>
          </a:p>
        </p:txBody>
      </p:sp>
      <p:pic>
        <p:nvPicPr>
          <p:cNvPr id="2052" name="Picture 4" descr="http://envirocivil.com/wp-content/uploads/2012/09/aries-liger-cub-hercules-picture.jpg?b82f2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89294"/>
            <a:ext cx="4698693" cy="312980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29793" b="12986"/>
          <a:stretch/>
        </p:blipFill>
        <p:spPr bwMode="auto">
          <a:xfrm>
            <a:off x="6019800" y="2209799"/>
            <a:ext cx="3032162" cy="282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65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1" descr="18t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52400" y="1676400"/>
            <a:ext cx="8797513" cy="4953000"/>
          </a:xfrm>
        </p:spPr>
      </p:pic>
      <p:sp>
        <p:nvSpPr>
          <p:cNvPr id="113666" name="Rectangle 1"/>
          <p:cNvSpPr>
            <a:spLocks noGrp="1" noChangeArrowheads="1"/>
          </p:cNvSpPr>
          <p:nvPr>
            <p:ph type="title"/>
          </p:nvPr>
        </p:nvSpPr>
        <p:spPr>
          <a:xfrm>
            <a:off x="457200" y="501650"/>
            <a:ext cx="8223250" cy="519113"/>
          </a:xfrm>
        </p:spPr>
        <p:txBody>
          <a:bodyPr lIns="0" tIns="0" rIns="0" bIns="0" anchor="ctr"/>
          <a:lstStyle/>
          <a:p>
            <a:pPr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4 Other Speciation Models</a:t>
            </a:r>
          </a:p>
        </p:txBody>
      </p:sp>
    </p:spTree>
    <p:extLst>
      <p:ext uri="{BB962C8B-B14F-4D97-AF65-F5344CB8AC3E}">
        <p14:creationId xmlns:p14="http://schemas.microsoft.com/office/powerpoint/2010/main" val="27681380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ChangeArrowheads="1"/>
          </p:cNvSpPr>
          <p:nvPr>
            <p:ph idx="1"/>
          </p:nvPr>
        </p:nvSpPr>
        <p:spPr>
          <a:xfrm>
            <a:off x="457200" y="1676400"/>
            <a:ext cx="8229600" cy="4884738"/>
          </a:xfrm>
        </p:spPr>
        <p:txBody>
          <a:bodyPr lIns="0" tIns="0" rIns="0" bIns="0">
            <a:normAutofit/>
          </a:bodyPr>
          <a:lstStyle/>
          <a:p>
            <a:pPr marL="45720" indent="0" eaLnBrk="1" hangingPunct="1">
              <a:lnSpc>
                <a:spcPct val="97000"/>
              </a:lnSpc>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b="1" dirty="0" smtClean="0"/>
              <a:t>1. </a:t>
            </a:r>
            <a:r>
              <a:rPr lang="en-GB" sz="3200" b="1" u="sng" dirty="0" smtClean="0">
                <a:solidFill>
                  <a:srgbClr val="0000FF"/>
                </a:solidFill>
              </a:rPr>
              <a:t>“Allopatric speciation”</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u="sng" dirty="0" smtClean="0"/>
              <a:t>A physical barrier arises and ends gene flow between populations</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Genetic divergence results in speciation</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i="1" dirty="0" smtClean="0"/>
              <a:t>Example:</a:t>
            </a:r>
            <a:r>
              <a:rPr lang="en-GB" sz="2800" dirty="0" smtClean="0"/>
              <a:t> llamas, vicunas, and camels</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i="1" dirty="0" smtClean="0"/>
              <a:t>Example:</a:t>
            </a:r>
            <a:r>
              <a:rPr lang="en-GB" sz="2800" dirty="0" smtClean="0"/>
              <a:t> emu, ostrich, rhea</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i="1" dirty="0" smtClean="0"/>
              <a:t>Example: </a:t>
            </a:r>
            <a:r>
              <a:rPr lang="en-GB" sz="2800" dirty="0" smtClean="0"/>
              <a:t>flies in Hawaii</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Lots of others, humans to an extent.</a:t>
            </a:r>
          </a:p>
        </p:txBody>
      </p:sp>
      <p:sp>
        <p:nvSpPr>
          <p:cNvPr id="99330" name="Rectangle 1"/>
          <p:cNvSpPr>
            <a:spLocks noGrp="1" noChangeArrowheads="1"/>
          </p:cNvSpPr>
          <p:nvPr>
            <p:ph type="title"/>
          </p:nvPr>
        </p:nvSpPr>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4. </a:t>
            </a:r>
            <a:r>
              <a:rPr lang="en-GB" b="1" dirty="0"/>
              <a:t>Geographic </a:t>
            </a:r>
            <a:r>
              <a:rPr lang="en-GB" b="1" dirty="0" smtClean="0"/>
              <a:t>Isolation</a:t>
            </a:r>
            <a:endParaRPr lang="en-GB" dirty="0" smtClean="0"/>
          </a:p>
        </p:txBody>
      </p:sp>
    </p:spTree>
    <p:extLst>
      <p:ext uri="{BB962C8B-B14F-4D97-AF65-F5344CB8AC3E}">
        <p14:creationId xmlns:p14="http://schemas.microsoft.com/office/powerpoint/2010/main" val="1888326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Camelid Ra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7620000" cy="3981450"/>
          </a:xfrm>
          <a:prstGeom prst="rect">
            <a:avLst/>
          </a:prstGeom>
          <a:noFill/>
          <a:extLst>
            <a:ext uri="{909E8E84-426E-40DD-AFC4-6F175D3DCCD1}">
              <a14:hiddenFill xmlns:a14="http://schemas.microsoft.com/office/drawing/2010/main">
                <a:solidFill>
                  <a:srgbClr val="FFFFFF"/>
                </a:solidFill>
              </a14:hiddenFill>
            </a:ext>
          </a:extLst>
        </p:spPr>
      </p:pic>
      <p:sp>
        <p:nvSpPr>
          <p:cNvPr id="100354" name="Rectangle 1"/>
          <p:cNvSpPr>
            <a:spLocks noGrp="1" noChangeArrowheads="1"/>
          </p:cNvSpPr>
          <p:nvPr>
            <p:ph type="title"/>
          </p:nvPr>
        </p:nvSpPr>
        <p:spPr>
          <a:xfrm>
            <a:off x="457200" y="501650"/>
            <a:ext cx="8223250" cy="519113"/>
          </a:xfrm>
        </p:spPr>
        <p:txBody>
          <a:bodyPr lIns="0" tIns="0" rIns="0" bIns="0" anchor="ctr"/>
          <a:lstStyle/>
          <a:p>
            <a:pPr eaLnBrk="1" hangingPunct="1">
              <a:lnSpc>
                <a:spcPct val="98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Allopatric Speciation</a:t>
            </a:r>
          </a:p>
        </p:txBody>
      </p:sp>
      <p:pic>
        <p:nvPicPr>
          <p:cNvPr id="100355" name="Picture1" descr="1820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341" y="2057400"/>
            <a:ext cx="1982106"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7" name="Picture1" descr="1820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5504" y="4648200"/>
            <a:ext cx="2093633" cy="199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8" name="Picture1" descr="1820c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190741"/>
            <a:ext cx="2065154" cy="251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austindo-partnership16.bridge.wikispaces.net/file/view/Camel.jpg/99360605/430x325/Cam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086118"/>
            <a:ext cx="2282825" cy="171346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2247383" y="2023872"/>
            <a:ext cx="786949" cy="236343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6172" y="4170808"/>
            <a:ext cx="2413901" cy="96069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31351" y="4800600"/>
            <a:ext cx="353687" cy="18192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31351" y="4114800"/>
            <a:ext cx="2448252" cy="533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914383" y="3608832"/>
            <a:ext cx="3005165" cy="28689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885230" y="1190741"/>
            <a:ext cx="1982170" cy="18447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15165" y="4267200"/>
            <a:ext cx="2301403" cy="8189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05600" y="4495800"/>
            <a:ext cx="219131" cy="231952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3380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idx="1"/>
          </p:nvPr>
        </p:nvSpPr>
        <p:spPr>
          <a:xfrm>
            <a:off x="457200" y="1600200"/>
            <a:ext cx="8223250" cy="4862513"/>
          </a:xfrm>
        </p:spPr>
        <p:txBody>
          <a:bodyPr lIns="0" tIns="0" rIns="0" bIns="0">
            <a:normAutofit/>
          </a:bodyPr>
          <a:lstStyle/>
          <a:p>
            <a:pPr eaLnBrk="1" hangingPunct="1">
              <a:lnSpc>
                <a:spcPct val="89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a:p>
            <a:pPr eaLnBrk="1" hangingPunct="1">
              <a:lnSpc>
                <a:spcPct val="89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2. </a:t>
            </a:r>
            <a:r>
              <a:rPr lang="en-GB" sz="2800" b="1" u="sng" dirty="0" err="1">
                <a:solidFill>
                  <a:srgbClr val="0000FF"/>
                </a:solidFill>
              </a:rPr>
              <a:t>P</a:t>
            </a:r>
            <a:r>
              <a:rPr lang="en-GB" sz="2800" b="1" u="sng" dirty="0" err="1" smtClean="0">
                <a:solidFill>
                  <a:srgbClr val="0000FF"/>
                </a:solidFill>
              </a:rPr>
              <a:t>arapatric</a:t>
            </a:r>
            <a:r>
              <a:rPr lang="en-GB" sz="2800" b="1" u="sng" dirty="0" smtClean="0">
                <a:solidFill>
                  <a:srgbClr val="0000FF"/>
                </a:solidFill>
              </a:rPr>
              <a:t> speciation</a:t>
            </a:r>
            <a:r>
              <a:rPr lang="en-GB" sz="2800" u="sng" dirty="0" smtClean="0"/>
              <a:t>, populations in contact along a common border evolve into distinct species</a:t>
            </a:r>
          </a:p>
          <a:p>
            <a:pPr eaLnBrk="1" hangingPunct="1">
              <a:lnSpc>
                <a:spcPct val="89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Hybrids in the contact zone are less fit than individuals on either side </a:t>
            </a:r>
          </a:p>
        </p:txBody>
      </p:sp>
      <p:sp>
        <p:nvSpPr>
          <p:cNvPr id="110594" name="Rectangle 1"/>
          <p:cNvSpPr>
            <a:spLocks noGrp="1" noChangeArrowheads="1"/>
          </p:cNvSpPr>
          <p:nvPr>
            <p:ph type="title"/>
          </p:nvPr>
        </p:nvSpPr>
        <p:spPr>
          <a:xfrm>
            <a:off x="457200" y="501650"/>
            <a:ext cx="8223250" cy="519113"/>
          </a:xfrm>
        </p:spPr>
        <p:txBody>
          <a:bodyPr lIns="0" tIns="0" rIns="0" bIns="0" anchor="ctr"/>
          <a:lstStyle/>
          <a:p>
            <a:pPr>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t>4. </a:t>
            </a:r>
            <a:r>
              <a:rPr lang="en-GB" b="1" dirty="0"/>
              <a:t>Geographic Isolation</a:t>
            </a:r>
            <a:endParaRPr lang="en-GB" dirty="0" smtClean="0"/>
          </a:p>
        </p:txBody>
      </p:sp>
    </p:spTree>
    <p:extLst>
      <p:ext uri="{BB962C8B-B14F-4D97-AF65-F5344CB8AC3E}">
        <p14:creationId xmlns:p14="http://schemas.microsoft.com/office/powerpoint/2010/main" val="35717832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a:xfrm>
            <a:off x="457200" y="501650"/>
            <a:ext cx="8223250" cy="519113"/>
          </a:xfrm>
        </p:spPr>
        <p:txBody>
          <a:bodyPr lIns="0" tIns="0" rIns="0" bIns="0" anchor="ctr"/>
          <a:lstStyle/>
          <a:p>
            <a:pPr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Parapatric Speciation</a:t>
            </a:r>
          </a:p>
        </p:txBody>
      </p:sp>
      <p:pic>
        <p:nvPicPr>
          <p:cNvPr id="111619" name="Picture1" descr="182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693" y="2057400"/>
            <a:ext cx="4513456" cy="398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0" name="Picture1" descr="1824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85" y="3446463"/>
            <a:ext cx="4230687" cy="342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1" name="Picture1" descr="1824a"/>
          <p:cNvPicPr>
            <a:picLocks noChangeAspect="1" noChangeArrowheads="1"/>
          </p:cNvPicPr>
          <p:nvPr/>
        </p:nvPicPr>
        <p:blipFill rotWithShape="1">
          <a:blip r:embed="rId5">
            <a:extLst>
              <a:ext uri="{28A0092B-C50C-407E-A947-70E740481C1C}">
                <a14:useLocalDpi xmlns:a14="http://schemas.microsoft.com/office/drawing/2010/main" val="0"/>
              </a:ext>
            </a:extLst>
          </a:blip>
          <a:srcRect r="5182"/>
          <a:stretch/>
        </p:blipFill>
        <p:spPr bwMode="auto">
          <a:xfrm>
            <a:off x="152401" y="1219200"/>
            <a:ext cx="4249272"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2592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ChangeArrowheads="1"/>
          </p:cNvSpPr>
          <p:nvPr>
            <p:ph idx="1"/>
          </p:nvPr>
        </p:nvSpPr>
        <p:spPr>
          <a:xfrm>
            <a:off x="457200" y="1676400"/>
            <a:ext cx="8223250" cy="4786313"/>
          </a:xfrm>
        </p:spPr>
        <p:txBody>
          <a:bodyPr lIns="0" tIns="0" rIns="0" bIns="0">
            <a:normAutofit/>
          </a:bodyPr>
          <a:lstStyle/>
          <a:p>
            <a:pPr eaLnBrk="1" hangingPunct="1">
              <a:lnSpc>
                <a:spcPct val="89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b="1" u="sng" dirty="0" smtClean="0">
                <a:solidFill>
                  <a:srgbClr val="0000FF"/>
                </a:solidFill>
              </a:rPr>
              <a:t>Sympatric speciation</a:t>
            </a:r>
            <a:r>
              <a:rPr lang="en-GB" sz="2800" u="sng" dirty="0" smtClean="0"/>
              <a:t>, new species form within a home range of an existing species, in the absence of a physical barrier</a:t>
            </a:r>
          </a:p>
          <a:p>
            <a:pPr eaLnBrk="1" hangingPunct="1">
              <a:lnSpc>
                <a:spcPct val="89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a:p>
            <a:pPr lvl="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600" b="1" dirty="0" smtClean="0">
                <a:solidFill>
                  <a:srgbClr val="0000FF"/>
                </a:solidFill>
              </a:rPr>
              <a:t>Polyploidy </a:t>
            </a:r>
            <a:r>
              <a:rPr lang="en-GB" sz="2600" dirty="0" smtClean="0"/>
              <a:t>An example when there is a change in chromosome number that can cause instant speciation .</a:t>
            </a:r>
          </a:p>
          <a:p>
            <a:pPr eaLnBrk="1" hangingPunct="1">
              <a:lnSpc>
                <a:spcPct val="89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a:p>
            <a:pPr lvl="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600" dirty="0" smtClean="0"/>
              <a:t>On Lord Howe Island, species of palms are reproductively isolated because of polyploidy</a:t>
            </a:r>
          </a:p>
        </p:txBody>
      </p:sp>
      <p:sp>
        <p:nvSpPr>
          <p:cNvPr id="107522" name="Rectangle 1"/>
          <p:cNvSpPr>
            <a:spLocks noGrp="1" noChangeArrowheads="1"/>
          </p:cNvSpPr>
          <p:nvPr>
            <p:ph type="title"/>
          </p:nvPr>
        </p:nvSpPr>
        <p:spPr>
          <a:xfrm>
            <a:off x="457200" y="501650"/>
            <a:ext cx="8223250" cy="519113"/>
          </a:xfrm>
        </p:spPr>
        <p:txBody>
          <a:bodyPr lIns="0" tIns="0" rIns="0" bIns="0" anchor="ctr"/>
          <a:lstStyle/>
          <a:p>
            <a:pPr>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5. Genetic</a:t>
            </a:r>
            <a:r>
              <a:rPr lang="en-GB" b="1" dirty="0" smtClean="0"/>
              <a:t> Isolation within region</a:t>
            </a:r>
            <a:endParaRPr lang="en-GB" dirty="0" smtClean="0"/>
          </a:p>
        </p:txBody>
      </p:sp>
    </p:spTree>
    <p:extLst>
      <p:ext uri="{BB962C8B-B14F-4D97-AF65-F5344CB8AC3E}">
        <p14:creationId xmlns:p14="http://schemas.microsoft.com/office/powerpoint/2010/main" val="12978406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Grp="1" noChangeArrowheads="1"/>
          </p:cNvSpPr>
          <p:nvPr>
            <p:ph type="title"/>
          </p:nvPr>
        </p:nvSpPr>
        <p:spPr>
          <a:xfrm>
            <a:off x="457200" y="501650"/>
            <a:ext cx="8223250" cy="519113"/>
          </a:xfrm>
        </p:spPr>
        <p:txBody>
          <a:bodyPr lIns="0" tIns="0" rIns="0" bIns="0" anchor="ctr"/>
          <a:lstStyle/>
          <a:p>
            <a:pPr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Sympatric Speciation in Palms</a:t>
            </a:r>
          </a:p>
        </p:txBody>
      </p:sp>
      <p:pic>
        <p:nvPicPr>
          <p:cNvPr id="109571" name="Picture1" descr="182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430588"/>
            <a:ext cx="4073525" cy="342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2" name="Picture1" descr="1823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219200"/>
            <a:ext cx="2679700"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3" name="Picture1" descr="182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18398"/>
            <a:ext cx="4481513" cy="203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0760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ChangeArrowheads="1"/>
          </p:cNvSpPr>
          <p:nvPr>
            <p:ph idx="1"/>
          </p:nvPr>
        </p:nvSpPr>
        <p:spPr/>
        <p:txBody>
          <a:bodyPr>
            <a:normAutofit/>
          </a:bodyPr>
          <a:lstStyle/>
          <a:p>
            <a:pPr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600" b="1" dirty="0" smtClean="0">
                <a:solidFill>
                  <a:srgbClr val="0000FF"/>
                </a:solidFill>
              </a:rPr>
              <a:t>Macroevolution</a:t>
            </a:r>
            <a:r>
              <a:rPr lang="en-GB" sz="2800" b="1" dirty="0" smtClean="0">
                <a:solidFill>
                  <a:srgbClr val="0000FF"/>
                </a:solidFill>
              </a:rPr>
              <a:t> </a:t>
            </a:r>
          </a:p>
          <a:p>
            <a:pPr lvl="1" eaLnBrk="1" hangingPunct="1">
              <a:lnSpc>
                <a:spcPct val="9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Large-scale patterns of evolutionary change</a:t>
            </a:r>
          </a:p>
          <a:p>
            <a:pPr lvl="1" eaLnBrk="1" hangingPunct="1">
              <a:lnSpc>
                <a:spcPct val="9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Includes patterns of change such as one species giving rise to multiple species, the origin of major groups, and major extinction events</a:t>
            </a:r>
          </a:p>
          <a:p>
            <a:pPr eaLnBrk="1" hangingPunct="1">
              <a:lnSpc>
                <a:spcPct val="9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Coevolution</a:t>
            </a:r>
          </a:p>
          <a:p>
            <a:pPr eaLnBrk="1" hangingPunct="1">
              <a:lnSpc>
                <a:spcPct val="9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Adaptive radiation</a:t>
            </a:r>
          </a:p>
          <a:p>
            <a:pPr eaLnBrk="1" hangingPunct="1">
              <a:lnSpc>
                <a:spcPct val="91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Key innovation</a:t>
            </a:r>
          </a:p>
        </p:txBody>
      </p:sp>
      <p:sp>
        <p:nvSpPr>
          <p:cNvPr id="115714" name="Rectangle 1"/>
          <p:cNvSpPr>
            <a:spLocks noGrp="1" noChangeArrowheads="1"/>
          </p:cNvSpPr>
          <p:nvPr>
            <p:ph type="title"/>
          </p:nvPr>
        </p:nvSpPr>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Vii. Macroevolution</a:t>
            </a:r>
          </a:p>
        </p:txBody>
      </p:sp>
    </p:spTree>
    <p:extLst>
      <p:ext uri="{BB962C8B-B14F-4D97-AF65-F5344CB8AC3E}">
        <p14:creationId xmlns:p14="http://schemas.microsoft.com/office/powerpoint/2010/main" val="18963180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z="3200" smtClean="0"/>
              <a:t>Macroevolution…The Patterns of Evolution</a:t>
            </a:r>
          </a:p>
        </p:txBody>
      </p:sp>
      <p:sp>
        <p:nvSpPr>
          <p:cNvPr id="43013" name="Rectangle 5"/>
          <p:cNvSpPr>
            <a:spLocks noGrp="1" noChangeArrowheads="1"/>
          </p:cNvSpPr>
          <p:nvPr>
            <p:ph type="body" idx="1"/>
          </p:nvPr>
        </p:nvSpPr>
        <p:spPr>
          <a:xfrm>
            <a:off x="152400" y="1676401"/>
            <a:ext cx="8839200" cy="4876800"/>
          </a:xfrm>
        </p:spPr>
        <p:txBody>
          <a:bodyPr>
            <a:normAutofit/>
          </a:bodyPr>
          <a:lstStyle/>
          <a:p>
            <a:pPr eaLnBrk="1" hangingPunct="1">
              <a:lnSpc>
                <a:spcPct val="80000"/>
              </a:lnSpc>
              <a:buFont typeface="Wingdings" pitchFamily="2" charset="2"/>
              <a:buNone/>
              <a:defRPr/>
            </a:pPr>
            <a:r>
              <a:rPr lang="en-US" sz="2400" b="1" i="1" u="sng" dirty="0" smtClean="0">
                <a:effectLst>
                  <a:outerShdw blurRad="38100" dist="38100" dir="2700000" algn="tl">
                    <a:srgbClr val="C0C0C0"/>
                  </a:outerShdw>
                </a:effectLst>
              </a:rPr>
              <a:t>Patterns of Macroevolution: </a:t>
            </a:r>
            <a:r>
              <a:rPr lang="en-US" sz="2400" u="sng" dirty="0" smtClean="0"/>
              <a:t>that affect species. </a:t>
            </a:r>
            <a:endParaRPr lang="en-US" sz="2400" b="1" i="1" u="sng" dirty="0" smtClean="0">
              <a:effectLst>
                <a:outerShdw blurRad="38100" dist="38100" dir="2700000" algn="tl">
                  <a:srgbClr val="C0C0C0"/>
                </a:outerShdw>
              </a:effectLst>
            </a:endParaRPr>
          </a:p>
          <a:p>
            <a:pPr eaLnBrk="1" hangingPunct="1">
              <a:lnSpc>
                <a:spcPct val="80000"/>
              </a:lnSpc>
              <a:defRPr/>
            </a:pPr>
            <a:r>
              <a:rPr lang="en-US" sz="2400" b="1" i="1" u="sng" dirty="0" smtClean="0">
                <a:effectLst>
                  <a:outerShdw blurRad="38100" dist="38100" dir="2700000" algn="tl">
                    <a:srgbClr val="C0C0C0"/>
                  </a:outerShdw>
                </a:effectLst>
              </a:rPr>
              <a:t>Co-evolution:</a:t>
            </a:r>
            <a:r>
              <a:rPr lang="en-US" sz="2400" b="1" u="sng" dirty="0" smtClean="0">
                <a:effectLst>
                  <a:outerShdw blurRad="38100" dist="38100" dir="2700000" algn="tl">
                    <a:srgbClr val="C0C0C0"/>
                  </a:outerShdw>
                </a:effectLst>
              </a:rPr>
              <a:t> </a:t>
            </a:r>
            <a:r>
              <a:rPr lang="en-US" sz="2400" dirty="0" smtClean="0"/>
              <a:t>Organisms are part of one other’s environment, so they can affect one another’s evolution. Species that live in close contact often have clear adaptations to one another’s existence.</a:t>
            </a:r>
          </a:p>
          <a:p>
            <a:pPr eaLnBrk="1" hangingPunct="1">
              <a:lnSpc>
                <a:spcPct val="80000"/>
              </a:lnSpc>
              <a:defRPr/>
            </a:pPr>
            <a:r>
              <a:rPr lang="en-US" sz="2400" b="1" i="1" u="sng" dirty="0" smtClean="0">
                <a:effectLst>
                  <a:outerShdw blurRad="38100" dist="38100" dir="2700000" algn="tl">
                    <a:srgbClr val="C0C0C0"/>
                  </a:outerShdw>
                </a:effectLst>
              </a:rPr>
              <a:t>Adaptive Radiation:</a:t>
            </a:r>
            <a:r>
              <a:rPr lang="en-US" sz="2400" b="1" u="sng" dirty="0" smtClean="0">
                <a:effectLst>
                  <a:outerShdw blurRad="38100" dist="38100" dir="2700000" algn="tl">
                    <a:srgbClr val="C0C0C0"/>
                  </a:outerShdw>
                </a:effectLst>
              </a:rPr>
              <a:t> </a:t>
            </a:r>
            <a:r>
              <a:rPr lang="en-US" sz="2400" dirty="0" smtClean="0"/>
              <a:t>Over time, species may split into two or more lines of descendants, or </a:t>
            </a:r>
            <a:r>
              <a:rPr lang="en-US" sz="2400" i="1" dirty="0" smtClean="0"/>
              <a:t>lineages</a:t>
            </a:r>
            <a:r>
              <a:rPr lang="en-US" sz="2400" dirty="0" smtClean="0"/>
              <a:t>. As this splitting repeats, one species can give rise to many new species. The process tends to speed up when a new species enters an environment that contains few other species (meaning less competition). Helps explain finches.</a:t>
            </a:r>
          </a:p>
        </p:txBody>
      </p:sp>
    </p:spTree>
    <p:extLst>
      <p:ext uri="{BB962C8B-B14F-4D97-AF65-F5344CB8AC3E}">
        <p14:creationId xmlns:p14="http://schemas.microsoft.com/office/powerpoint/2010/main" val="854563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01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719070"/>
            <a:ext cx="8407893" cy="4757929"/>
          </a:xfrm>
        </p:spPr>
        <p:txBody>
          <a:bodyPr>
            <a:normAutofit lnSpcReduction="10000"/>
          </a:bodyPr>
          <a:lstStyle/>
          <a:p>
            <a:r>
              <a:rPr lang="en-US" sz="2400" dirty="0"/>
              <a:t>This is a real-life scenario that has happened in SE Asia. </a:t>
            </a:r>
          </a:p>
          <a:p>
            <a:r>
              <a:rPr lang="en-US" sz="2400" dirty="0"/>
              <a:t>Now the area is infested with rats… that are immune to </a:t>
            </a:r>
            <a:r>
              <a:rPr lang="en-US" sz="2400" dirty="0" smtClean="0"/>
              <a:t>warfarin</a:t>
            </a:r>
          </a:p>
          <a:p>
            <a:r>
              <a:rPr lang="en-US" sz="2400" dirty="0" smtClean="0"/>
              <a:t>What the rat example illustrates is a concept that turns up again and again in nature and provides proof of evolution.</a:t>
            </a:r>
          </a:p>
          <a:p>
            <a:r>
              <a:rPr lang="en-US" sz="2400" b="1" i="1" dirty="0" smtClean="0"/>
              <a:t>Evolving populations</a:t>
            </a:r>
            <a:r>
              <a:rPr lang="en-US" sz="2400" dirty="0" smtClean="0"/>
              <a:t> contain the traits necessary to survive within the variation when the environment turns on them.</a:t>
            </a:r>
          </a:p>
          <a:p>
            <a:r>
              <a:rPr lang="en-US" sz="2400" dirty="0" smtClean="0"/>
              <a:t>Which traits will be good or more common normally can’t be predicted but through variation populations can survive and evolve.</a:t>
            </a:r>
          </a:p>
        </p:txBody>
      </p:sp>
      <p:sp>
        <p:nvSpPr>
          <p:cNvPr id="2" name="Title 1"/>
          <p:cNvSpPr>
            <a:spLocks noGrp="1"/>
          </p:cNvSpPr>
          <p:nvPr>
            <p:ph type="title"/>
          </p:nvPr>
        </p:nvSpPr>
        <p:spPr/>
        <p:txBody>
          <a:bodyPr/>
          <a:lstStyle/>
          <a:p>
            <a:r>
              <a:rPr lang="en-US" dirty="0" smtClean="0"/>
              <a:t>How variation arises from similarities…</a:t>
            </a:r>
            <a:endParaRPr lang="en-US" dirty="0"/>
          </a:p>
        </p:txBody>
      </p:sp>
    </p:spTree>
    <p:extLst>
      <p:ext uri="{BB962C8B-B14F-4D97-AF65-F5344CB8AC3E}">
        <p14:creationId xmlns:p14="http://schemas.microsoft.com/office/powerpoint/2010/main" val="29740344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p:cNvSpPr>
            <a:spLocks noGrp="1" noChangeArrowheads="1"/>
          </p:cNvSpPr>
          <p:nvPr>
            <p:ph idx="1"/>
          </p:nvPr>
        </p:nvSpPr>
        <p:spPr>
          <a:xfrm>
            <a:off x="457200" y="1828800"/>
            <a:ext cx="8223250" cy="4633913"/>
          </a:xfrm>
        </p:spPr>
        <p:txBody>
          <a:bodyPr lIns="0" tIns="0" rIns="0" bIns="0">
            <a:normAutofit/>
          </a:bodyPr>
          <a:lstStyle/>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Two species in close ecological contact act as agents of selection on each other (</a:t>
            </a:r>
            <a:r>
              <a:rPr lang="en-GB" sz="2800" b="1" dirty="0" smtClean="0">
                <a:solidFill>
                  <a:srgbClr val="0000FF"/>
                </a:solidFill>
              </a:rPr>
              <a:t>coevolution</a:t>
            </a:r>
            <a:r>
              <a:rPr lang="en-GB" sz="2800" dirty="0" smtClean="0"/>
              <a:t>)</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Predator and prey</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Host and parasite</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smtClean="0"/>
              <a:t>Pollinator and flower</a:t>
            </a:r>
          </a:p>
          <a:p>
            <a:pPr eaLnBrk="1" hangingPunct="1">
              <a:lnSpc>
                <a:spcPct val="89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smtClean="0"/>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smtClean="0"/>
              <a:t>Over time, the two species may come to depend on each other.</a:t>
            </a:r>
          </a:p>
        </p:txBody>
      </p:sp>
      <p:sp>
        <p:nvSpPr>
          <p:cNvPr id="116738" name="Rectangle 1"/>
          <p:cNvSpPr>
            <a:spLocks noGrp="1" noChangeArrowheads="1"/>
          </p:cNvSpPr>
          <p:nvPr>
            <p:ph type="title"/>
          </p:nvPr>
        </p:nvSpPr>
        <p:spPr>
          <a:xfrm>
            <a:off x="457200" y="501650"/>
            <a:ext cx="8223250" cy="519113"/>
          </a:xfrm>
        </p:spPr>
        <p:txBody>
          <a:bodyPr lIns="0" tIns="0" rIns="0" bIns="0" anchor="ctr"/>
          <a:lstStyle/>
          <a:p>
            <a:pPr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Coevolution</a:t>
            </a:r>
          </a:p>
        </p:txBody>
      </p:sp>
    </p:spTree>
    <p:extLst>
      <p:ext uri="{BB962C8B-B14F-4D97-AF65-F5344CB8AC3E}">
        <p14:creationId xmlns:p14="http://schemas.microsoft.com/office/powerpoint/2010/main" val="36704213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1" descr="1825_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77788"/>
            <a:ext cx="3638550" cy="639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Rectangle 3" hidden="1"/>
          <p:cNvSpPr>
            <a:spLocks noGrp="1" noChangeArrowheads="1"/>
          </p:cNvSpPr>
          <p:nvPr>
            <p:ph type="title"/>
          </p:nvPr>
        </p:nvSpPr>
        <p:spPr/>
        <p:txBody>
          <a:bodyPr/>
          <a:lstStyle/>
          <a:p>
            <a:pPr eaLnBrk="1" hangingPunct="1"/>
            <a:endParaRPr lang="en-US" smtClean="0"/>
          </a:p>
        </p:txBody>
      </p:sp>
      <p:sp>
        <p:nvSpPr>
          <p:cNvPr id="117764" name="Rectangle 4"/>
          <p:cNvSpPr>
            <a:spLocks noChangeArrowheads="1"/>
          </p:cNvSpPr>
          <p:nvPr/>
        </p:nvSpPr>
        <p:spPr bwMode="auto">
          <a:xfrm>
            <a:off x="7759700" y="6584950"/>
            <a:ext cx="1384300"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lstStyle/>
          <a:p>
            <a:pPr algn="r" defTabSz="820738">
              <a:lnSpc>
                <a:spcPct val="100000"/>
              </a:lnSpc>
              <a:buClrTx/>
              <a:buSzTx/>
              <a:buFontTx/>
              <a:buNone/>
            </a:pPr>
            <a:r>
              <a:rPr lang="en-US" sz="1200" b="1">
                <a:solidFill>
                  <a:schemeClr val="tx1"/>
                </a:solidFill>
              </a:rPr>
              <a:t>Fig. 18-25, p. 296</a:t>
            </a:r>
          </a:p>
        </p:txBody>
      </p:sp>
      <p:sp>
        <p:nvSpPr>
          <p:cNvPr id="117765" name="Text Box 5"/>
          <p:cNvSpPr txBox="1">
            <a:spLocks noChangeArrowheads="1"/>
          </p:cNvSpPr>
          <p:nvPr/>
        </p:nvSpPr>
        <p:spPr bwMode="auto">
          <a:xfrm>
            <a:off x="5321300" y="3244850"/>
            <a:ext cx="1338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pPr eaLnBrk="1" hangingPunct="1">
              <a:lnSpc>
                <a:spcPct val="100000"/>
              </a:lnSpc>
              <a:buClrTx/>
              <a:buSzTx/>
              <a:buFontTx/>
              <a:buNone/>
            </a:pPr>
            <a:r>
              <a:rPr lang="en-US" sz="1600" b="1">
                <a:solidFill>
                  <a:srgbClr val="FFFFFF"/>
                </a:solidFill>
              </a:rPr>
              <a:t>proboscis</a:t>
            </a:r>
          </a:p>
        </p:txBody>
      </p:sp>
      <p:sp>
        <p:nvSpPr>
          <p:cNvPr id="117766" name="Text Box 6"/>
          <p:cNvSpPr txBox="1">
            <a:spLocks noChangeArrowheads="1"/>
          </p:cNvSpPr>
          <p:nvPr/>
        </p:nvSpPr>
        <p:spPr bwMode="auto">
          <a:xfrm>
            <a:off x="5303838" y="3709988"/>
            <a:ext cx="14779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pPr eaLnBrk="1" hangingPunct="1">
              <a:lnSpc>
                <a:spcPct val="100000"/>
              </a:lnSpc>
              <a:buClrTx/>
              <a:buSzTx/>
              <a:buFontTx/>
              <a:buNone/>
            </a:pPr>
            <a:r>
              <a:rPr lang="en-US" sz="1600" b="1">
                <a:solidFill>
                  <a:srgbClr val="FFFFFF"/>
                </a:solidFill>
              </a:rPr>
              <a:t>nectar tube</a:t>
            </a:r>
          </a:p>
        </p:txBody>
      </p:sp>
      <p:sp>
        <p:nvSpPr>
          <p:cNvPr id="117767" name="Text Box 7"/>
          <p:cNvSpPr txBox="1">
            <a:spLocks noChangeArrowheads="1"/>
          </p:cNvSpPr>
          <p:nvPr/>
        </p:nvSpPr>
        <p:spPr bwMode="auto">
          <a:xfrm>
            <a:off x="7924800" y="6477000"/>
            <a:ext cx="893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57200" eaLnBrk="0" fontAlgn="base" hangingPunct="0">
              <a:lnSpc>
                <a:spcPct val="87000"/>
              </a:lnSpc>
              <a:spcBef>
                <a:spcPct val="0"/>
              </a:spcBef>
              <a:spcAft>
                <a:spcPct val="0"/>
              </a:spcAft>
              <a:buClr>
                <a:srgbClr val="000000"/>
              </a:buClr>
              <a:buSzPct val="100000"/>
              <a:buFont typeface="Arial" pitchFamily="34" charset="0"/>
              <a:defRPr sz="2400">
                <a:solidFill>
                  <a:schemeClr val="bg1"/>
                </a:solidFill>
                <a:latin typeface="Arial" pitchFamily="34" charset="0"/>
                <a:ea typeface="ＭＳ Ｐゴシック" pitchFamily="34" charset="-128"/>
              </a:defRPr>
            </a:lvl9pPr>
          </a:lstStyle>
          <a:p>
            <a:pPr eaLnBrk="1" hangingPunct="1">
              <a:lnSpc>
                <a:spcPct val="100000"/>
              </a:lnSpc>
              <a:buClrTx/>
              <a:buSzTx/>
              <a:buFontTx/>
              <a:buNone/>
            </a:pPr>
            <a:r>
              <a:rPr lang="en-US" sz="1800" b="1">
                <a:solidFill>
                  <a:srgbClr val="000000"/>
                </a:solidFill>
              </a:rPr>
              <a:t>10 cm</a:t>
            </a:r>
          </a:p>
        </p:txBody>
      </p:sp>
      <p:sp>
        <p:nvSpPr>
          <p:cNvPr id="117768" name="Line 8"/>
          <p:cNvSpPr>
            <a:spLocks noChangeShapeType="1"/>
          </p:cNvSpPr>
          <p:nvPr/>
        </p:nvSpPr>
        <p:spPr bwMode="auto">
          <a:xfrm>
            <a:off x="6435725" y="3429000"/>
            <a:ext cx="687388"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69" name="Line 9"/>
          <p:cNvSpPr>
            <a:spLocks noChangeShapeType="1"/>
          </p:cNvSpPr>
          <p:nvPr/>
        </p:nvSpPr>
        <p:spPr bwMode="auto">
          <a:xfrm>
            <a:off x="6518275" y="3884613"/>
            <a:ext cx="20002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7770" name="Group 10"/>
          <p:cNvGrpSpPr>
            <a:grpSpLocks/>
          </p:cNvGrpSpPr>
          <p:nvPr/>
        </p:nvGrpSpPr>
        <p:grpSpPr bwMode="auto">
          <a:xfrm>
            <a:off x="7712075" y="6342063"/>
            <a:ext cx="1195388" cy="149225"/>
            <a:chOff x="3226" y="3995"/>
            <a:chExt cx="753" cy="94"/>
          </a:xfrm>
        </p:grpSpPr>
        <p:sp>
          <p:nvSpPr>
            <p:cNvPr id="117773" name="Line 11"/>
            <p:cNvSpPr>
              <a:spLocks noChangeShapeType="1"/>
            </p:cNvSpPr>
            <p:nvPr/>
          </p:nvSpPr>
          <p:spPr bwMode="auto">
            <a:xfrm>
              <a:off x="3226" y="4042"/>
              <a:ext cx="75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74" name="Line 12"/>
            <p:cNvSpPr>
              <a:spLocks noChangeShapeType="1"/>
            </p:cNvSpPr>
            <p:nvPr/>
          </p:nvSpPr>
          <p:spPr bwMode="auto">
            <a:xfrm>
              <a:off x="3226" y="3995"/>
              <a:ext cx="0" cy="9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75" name="Line 13"/>
            <p:cNvSpPr>
              <a:spLocks noChangeShapeType="1"/>
            </p:cNvSpPr>
            <p:nvPr/>
          </p:nvSpPr>
          <p:spPr bwMode="auto">
            <a:xfrm>
              <a:off x="3973" y="3995"/>
              <a:ext cx="0" cy="9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7771" name="Rectangle 1"/>
          <p:cNvSpPr>
            <a:spLocks noChangeArrowheads="1"/>
          </p:cNvSpPr>
          <p:nvPr/>
        </p:nvSpPr>
        <p:spPr bwMode="auto">
          <a:xfrm>
            <a:off x="457200" y="228600"/>
            <a:ext cx="474142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4000" dirty="0" smtClean="0">
                <a:solidFill>
                  <a:schemeClr val="bg1"/>
                </a:solidFill>
                <a:latin typeface="+mj-lt"/>
              </a:rPr>
              <a:t>Coevolution</a:t>
            </a:r>
          </a:p>
          <a:p>
            <a:r>
              <a:rPr lang="en-GB" sz="4000" dirty="0" smtClean="0">
                <a:solidFill>
                  <a:schemeClr val="bg1"/>
                </a:solidFill>
                <a:latin typeface="+mj-lt"/>
              </a:rPr>
              <a:t>Hawk moth &amp; Orchid</a:t>
            </a:r>
            <a:endParaRPr lang="en-US" sz="4000" dirty="0">
              <a:solidFill>
                <a:schemeClr val="bg1"/>
              </a:solidFill>
              <a:latin typeface="+mj-lt"/>
            </a:endParaRPr>
          </a:p>
        </p:txBody>
      </p:sp>
      <p:sp>
        <p:nvSpPr>
          <p:cNvPr id="117772" name="Rectangle 2"/>
          <p:cNvSpPr>
            <a:spLocks noChangeArrowheads="1"/>
          </p:cNvSpPr>
          <p:nvPr/>
        </p:nvSpPr>
        <p:spPr bwMode="auto">
          <a:xfrm>
            <a:off x="492493" y="1720840"/>
            <a:ext cx="44386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l-GR" sz="2000" dirty="0">
                <a:solidFill>
                  <a:schemeClr val="tx1"/>
                </a:solidFill>
                <a:cs typeface="Arial" pitchFamily="34" charset="0"/>
              </a:rPr>
              <a:t>Coevolved species. The orchid </a:t>
            </a:r>
            <a:r>
              <a:rPr lang="el-GR" sz="2000" i="1" dirty="0">
                <a:solidFill>
                  <a:schemeClr val="tx1"/>
                </a:solidFill>
                <a:cs typeface="Arial" pitchFamily="34" charset="0"/>
              </a:rPr>
              <a:t>Angraecum sesquipedale</a:t>
            </a:r>
            <a:r>
              <a:rPr lang="el-GR" sz="2000" dirty="0">
                <a:solidFill>
                  <a:schemeClr val="tx1"/>
                </a:solidFill>
                <a:cs typeface="Arial" pitchFamily="34" charset="0"/>
              </a:rPr>
              <a:t>, discovered in Madagascar in 1852, stores its nectar at the base of a floral tube 30-centimeters (12 inches) long. Charles Darwin predicted that someone would eventually discover an insect in Madagascar with a proboscis long enough to reach the nectar and pollinate the flower. Decades later, the hawkmoth </a:t>
            </a:r>
            <a:r>
              <a:rPr lang="el-GR" sz="2000" i="1" dirty="0">
                <a:solidFill>
                  <a:schemeClr val="tx1"/>
                </a:solidFill>
                <a:cs typeface="Arial" pitchFamily="34" charset="0"/>
              </a:rPr>
              <a:t>Xanthopan morgani praedicta </a:t>
            </a:r>
            <a:r>
              <a:rPr lang="el-GR" sz="2000" dirty="0">
                <a:solidFill>
                  <a:schemeClr val="tx1"/>
                </a:solidFill>
                <a:cs typeface="Arial" pitchFamily="34" charset="0"/>
              </a:rPr>
              <a:t>was discovered in Madagascar. Its proboscis is 30–35 cm long.</a:t>
            </a:r>
          </a:p>
        </p:txBody>
      </p:sp>
    </p:spTree>
    <p:extLst>
      <p:ext uri="{BB962C8B-B14F-4D97-AF65-F5344CB8AC3E}">
        <p14:creationId xmlns:p14="http://schemas.microsoft.com/office/powerpoint/2010/main" val="23383747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 &amp; the orchid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791188" cy="517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6338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719070"/>
            <a:ext cx="3657600" cy="4834129"/>
          </a:xfrm>
        </p:spPr>
        <p:txBody>
          <a:bodyPr>
            <a:normAutofit/>
          </a:bodyPr>
          <a:lstStyle/>
          <a:p>
            <a:r>
              <a:rPr lang="en-US" sz="2400" dirty="0" smtClean="0"/>
              <a:t>A niche is the entire collective habitat where a population lives.</a:t>
            </a:r>
          </a:p>
          <a:p>
            <a:r>
              <a:rPr lang="en-US" sz="2400" dirty="0" smtClean="0"/>
              <a:t>When populations inhabit different niches, divergence often follows…because there are different selection pressures.</a:t>
            </a:r>
          </a:p>
          <a:p>
            <a:endParaRPr lang="en-US" dirty="0" smtClean="0"/>
          </a:p>
          <a:p>
            <a:endParaRPr lang="en-US" dirty="0"/>
          </a:p>
        </p:txBody>
      </p:sp>
      <p:sp>
        <p:nvSpPr>
          <p:cNvPr id="3" name="Title 2"/>
          <p:cNvSpPr>
            <a:spLocks noGrp="1"/>
          </p:cNvSpPr>
          <p:nvPr>
            <p:ph type="title"/>
          </p:nvPr>
        </p:nvSpPr>
        <p:spPr>
          <a:xfrm>
            <a:off x="381000" y="355847"/>
            <a:ext cx="3886200" cy="1054394"/>
          </a:xfrm>
        </p:spPr>
        <p:txBody>
          <a:bodyPr/>
          <a:lstStyle/>
          <a:p>
            <a:r>
              <a:rPr lang="en-US" dirty="0" smtClean="0"/>
              <a:t>Ecological niches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0"/>
            <a:ext cx="5105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81400" y="3657600"/>
            <a:ext cx="5410200" cy="3125727"/>
          </a:xfrm>
          <a:prstGeom prst="rect">
            <a:avLst/>
          </a:prstGeom>
        </p:spPr>
        <p:txBody>
          <a:bodyPr wrap="square">
            <a:spAutoFit/>
          </a:bodyPr>
          <a:lstStyle/>
          <a:p>
            <a:pPr marL="274320" indent="-228600">
              <a:lnSpc>
                <a:spcPct val="89000"/>
              </a:lnSpc>
              <a:spcBef>
                <a:spcPct val="20000"/>
              </a:spcBef>
              <a:buClr>
                <a:srgbClr val="C6695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b="1" spc="150" dirty="0">
                <a:solidFill>
                  <a:srgbClr val="0000FF"/>
                </a:solidFill>
              </a:rPr>
              <a:t>Adaptive radiation</a:t>
            </a:r>
          </a:p>
          <a:p>
            <a:pPr marL="91440" indent="-182880">
              <a:lnSpc>
                <a:spcPct val="89000"/>
              </a:lnSpc>
              <a:spcBef>
                <a:spcPct val="20000"/>
              </a:spcBef>
              <a:buClr>
                <a:srgbClr val="BF974D"/>
              </a:buClr>
              <a:buFont typeface="Wingdings" pitchFamily="2"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pc="100" dirty="0">
                <a:solidFill>
                  <a:srgbClr val="534949"/>
                </a:solidFill>
              </a:rPr>
              <a:t>A burst of speciation that occurs when a lineage encounters a new set of niches because of a </a:t>
            </a:r>
            <a:r>
              <a:rPr lang="en-GB" sz="2400" b="1" spc="100" dirty="0">
                <a:solidFill>
                  <a:srgbClr val="0000FF"/>
                </a:solidFill>
              </a:rPr>
              <a:t>Key </a:t>
            </a:r>
            <a:r>
              <a:rPr lang="en-GB" sz="2400" b="1" spc="100" dirty="0" smtClean="0">
                <a:solidFill>
                  <a:srgbClr val="0000FF"/>
                </a:solidFill>
              </a:rPr>
              <a:t>Innovation</a:t>
            </a:r>
            <a:r>
              <a:rPr lang="en-GB" sz="2400" b="1" spc="100" dirty="0">
                <a:solidFill>
                  <a:srgbClr val="0000FF"/>
                </a:solidFill>
              </a:rPr>
              <a:t>: </a:t>
            </a:r>
            <a:r>
              <a:rPr lang="en-GB" sz="2000" spc="100" dirty="0">
                <a:solidFill>
                  <a:srgbClr val="534949"/>
                </a:solidFill>
              </a:rPr>
              <a:t>A structural or functional adaptation that allows individuals to exploit their habitat in a new way</a:t>
            </a:r>
          </a:p>
          <a:p>
            <a:pPr marL="91440" indent="-182880">
              <a:lnSpc>
                <a:spcPct val="89000"/>
              </a:lnSpc>
              <a:spcBef>
                <a:spcPct val="20000"/>
              </a:spcBef>
              <a:buClr>
                <a:srgbClr val="BF974D"/>
              </a:buClr>
              <a:buFont typeface="Wingdings" pitchFamily="2"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pc="100" dirty="0">
                <a:solidFill>
                  <a:srgbClr val="534949"/>
                </a:solidFill>
              </a:rPr>
              <a:t>Again, caused by variation and natural </a:t>
            </a:r>
            <a:r>
              <a:rPr lang="en-GB" sz="2000" spc="100" dirty="0" smtClean="0">
                <a:solidFill>
                  <a:srgbClr val="534949"/>
                </a:solidFill>
              </a:rPr>
              <a:t>selection</a:t>
            </a:r>
          </a:p>
          <a:p>
            <a:pPr marL="91440" indent="-182880">
              <a:lnSpc>
                <a:spcPct val="89000"/>
              </a:lnSpc>
              <a:spcBef>
                <a:spcPct val="20000"/>
              </a:spcBef>
              <a:buClr>
                <a:srgbClr val="BF974D"/>
              </a:buClr>
              <a:buFont typeface="Wingdings" pitchFamily="2"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pc="100" dirty="0" smtClean="0">
                <a:solidFill>
                  <a:srgbClr val="534949"/>
                </a:solidFill>
              </a:rPr>
              <a:t>For the finch, it was their beaks.</a:t>
            </a:r>
            <a:endParaRPr lang="en-GB" sz="2000" spc="100" dirty="0">
              <a:solidFill>
                <a:srgbClr val="534949"/>
              </a:solidFill>
            </a:endParaRPr>
          </a:p>
        </p:txBody>
      </p:sp>
    </p:spTree>
    <p:extLst>
      <p:ext uri="{BB962C8B-B14F-4D97-AF65-F5344CB8AC3E}">
        <p14:creationId xmlns:p14="http://schemas.microsoft.com/office/powerpoint/2010/main" val="10987863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 indent="0">
              <a:buNone/>
            </a:pPr>
            <a:r>
              <a:rPr lang="en-US" sz="3200" dirty="0" smtClean="0"/>
              <a:t>How Quickly Do Species Evolve?</a:t>
            </a:r>
          </a:p>
          <a:p>
            <a:pPr marL="45720" indent="0">
              <a:buNone/>
            </a:pPr>
            <a:r>
              <a:rPr lang="en-US" sz="3200" dirty="0" smtClean="0"/>
              <a:t>There are two main schools of thought…</a:t>
            </a:r>
          </a:p>
          <a:p>
            <a:pPr marL="502920" indent="-457200">
              <a:buAutoNum type="arabicPeriod"/>
            </a:pPr>
            <a:r>
              <a:rPr lang="en-US" sz="3200" dirty="0" smtClean="0"/>
              <a:t>Gradualism</a:t>
            </a:r>
          </a:p>
          <a:p>
            <a:pPr marL="502920" indent="-457200">
              <a:buAutoNum type="arabicPeriod"/>
            </a:pPr>
            <a:r>
              <a:rPr lang="en-US" sz="3200" dirty="0" smtClean="0"/>
              <a:t>Punctuated Equilibrium</a:t>
            </a:r>
            <a:endParaRPr lang="en-US" sz="3200" dirty="0"/>
          </a:p>
        </p:txBody>
      </p:sp>
      <p:sp>
        <p:nvSpPr>
          <p:cNvPr id="3" name="Title 2"/>
          <p:cNvSpPr>
            <a:spLocks noGrp="1"/>
          </p:cNvSpPr>
          <p:nvPr>
            <p:ph type="title"/>
          </p:nvPr>
        </p:nvSpPr>
        <p:spPr/>
        <p:txBody>
          <a:bodyPr/>
          <a:lstStyle/>
          <a:p>
            <a:r>
              <a:rPr lang="en-US" dirty="0" smtClean="0"/>
              <a:t>Patterns of Macroevolution</a:t>
            </a:r>
            <a:endParaRPr lang="en-US" dirty="0"/>
          </a:p>
        </p:txBody>
      </p:sp>
    </p:spTree>
    <p:extLst>
      <p:ext uri="{BB962C8B-B14F-4D97-AF65-F5344CB8AC3E}">
        <p14:creationId xmlns:p14="http://schemas.microsoft.com/office/powerpoint/2010/main" val="25731755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dirty="0" smtClean="0"/>
              <a:t>Is evolution Gradual or abrupt?</a:t>
            </a:r>
          </a:p>
        </p:txBody>
      </p:sp>
      <p:sp>
        <p:nvSpPr>
          <p:cNvPr id="44035" name="Rectangle 3"/>
          <p:cNvSpPr>
            <a:spLocks noGrp="1" noChangeArrowheads="1"/>
          </p:cNvSpPr>
          <p:nvPr>
            <p:ph type="body" idx="1"/>
          </p:nvPr>
        </p:nvSpPr>
        <p:spPr/>
        <p:txBody>
          <a:bodyPr>
            <a:normAutofit/>
          </a:bodyPr>
          <a:lstStyle/>
          <a:p>
            <a:pPr eaLnBrk="1" hangingPunct="1">
              <a:defRPr/>
            </a:pPr>
            <a:r>
              <a:rPr lang="en-US" sz="2800" b="1" i="1" u="sng" dirty="0" smtClean="0">
                <a:solidFill>
                  <a:srgbClr val="663300"/>
                </a:solidFill>
                <a:effectLst>
                  <a:outerShdw blurRad="38100" dist="38100" dir="2700000" algn="tl">
                    <a:srgbClr val="C0C0C0"/>
                  </a:outerShdw>
                </a:effectLst>
              </a:rPr>
              <a:t>Gradualism</a:t>
            </a:r>
            <a:r>
              <a:rPr lang="en-US" sz="2800" dirty="0" smtClean="0">
                <a:solidFill>
                  <a:srgbClr val="663300"/>
                </a:solidFill>
              </a:rPr>
              <a:t> </a:t>
            </a:r>
            <a:r>
              <a:rPr lang="en-US" sz="2800" dirty="0" smtClean="0"/>
              <a:t>: In Darwin</a:t>
            </a:r>
            <a:r>
              <a:rPr lang="en-US" sz="2800" dirty="0" smtClean="0">
                <a:latin typeface="Arial"/>
              </a:rPr>
              <a:t>’</a:t>
            </a:r>
            <a:r>
              <a:rPr lang="en-US" sz="2800" dirty="0" smtClean="0"/>
              <a:t>s day, the idea of slow, gradual change was new to geology as well as biology. Darwin had argued that large scale changes, such as the formation of new species, must require many small changes to build up gradually over a long period of time. This model is called </a:t>
            </a:r>
            <a:r>
              <a:rPr lang="en-US" sz="2800" i="1" dirty="0" smtClean="0"/>
              <a:t>gradualism</a:t>
            </a:r>
            <a:r>
              <a:rPr lang="en-US" sz="2800" dirty="0" smtClean="0"/>
              <a:t>.</a:t>
            </a:r>
          </a:p>
          <a:p>
            <a:pPr eaLnBrk="1" hangingPunct="1">
              <a:defRPr/>
            </a:pPr>
            <a:endParaRPr lang="en-US" sz="2800" dirty="0" smtClean="0"/>
          </a:p>
        </p:txBody>
      </p:sp>
    </p:spTree>
    <p:extLst>
      <p:ext uri="{BB962C8B-B14F-4D97-AF65-F5344CB8AC3E}">
        <p14:creationId xmlns:p14="http://schemas.microsoft.com/office/powerpoint/2010/main" val="5414555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Macroevolution</a:t>
            </a:r>
          </a:p>
        </p:txBody>
      </p:sp>
      <p:sp>
        <p:nvSpPr>
          <p:cNvPr id="45059" name="Rectangle 3"/>
          <p:cNvSpPr>
            <a:spLocks noGrp="1" noChangeArrowheads="1"/>
          </p:cNvSpPr>
          <p:nvPr>
            <p:ph type="body" idx="1"/>
          </p:nvPr>
        </p:nvSpPr>
        <p:spPr>
          <a:xfrm>
            <a:off x="381000" y="1827213"/>
            <a:ext cx="8302625" cy="4573587"/>
          </a:xfrm>
        </p:spPr>
        <p:txBody>
          <a:bodyPr>
            <a:normAutofit/>
          </a:bodyPr>
          <a:lstStyle/>
          <a:p>
            <a:pPr eaLnBrk="1" hangingPunct="1">
              <a:lnSpc>
                <a:spcPct val="80000"/>
              </a:lnSpc>
              <a:defRPr/>
            </a:pPr>
            <a:r>
              <a:rPr lang="en-US" sz="2800" dirty="0" smtClean="0"/>
              <a:t>Gradualism conflicts with another more modern theory that suggests evolution can happen in bursts over a very fast period of time.</a:t>
            </a:r>
            <a:r>
              <a:rPr lang="en-US" sz="2800" dirty="0" smtClean="0">
                <a:solidFill>
                  <a:schemeClr val="bg1"/>
                </a:solidFill>
              </a:rPr>
              <a:t> </a:t>
            </a:r>
          </a:p>
          <a:p>
            <a:pPr eaLnBrk="1" hangingPunct="1">
              <a:lnSpc>
                <a:spcPct val="80000"/>
              </a:lnSpc>
              <a:defRPr/>
            </a:pPr>
            <a:r>
              <a:rPr lang="en-US" sz="2800" b="1" i="1" u="sng" dirty="0" smtClean="0">
                <a:solidFill>
                  <a:srgbClr val="663300"/>
                </a:solidFill>
                <a:effectLst>
                  <a:outerShdw blurRad="38100" dist="38100" dir="2700000" algn="tl">
                    <a:srgbClr val="C0C0C0"/>
                  </a:outerShdw>
                </a:effectLst>
              </a:rPr>
              <a:t>Punctuated Equilibrium</a:t>
            </a:r>
            <a:r>
              <a:rPr lang="en-US" sz="2800" dirty="0" smtClean="0">
                <a:solidFill>
                  <a:schemeClr val="bg1"/>
                </a:solidFill>
              </a:rPr>
              <a:t>: </a:t>
            </a:r>
            <a:r>
              <a:rPr lang="en-US" sz="2800" dirty="0" smtClean="0"/>
              <a:t>Some biologists argue that species do not always evolve gradually. Species may remain stable for long periods until environmental changes drastically and suddenly create new pressures. Then, many new species may </a:t>
            </a:r>
            <a:r>
              <a:rPr lang="en-US" sz="2800" dirty="0" smtClean="0">
                <a:latin typeface="Arial"/>
              </a:rPr>
              <a:t>“</a:t>
            </a:r>
            <a:r>
              <a:rPr lang="en-US" sz="2800" dirty="0" smtClean="0"/>
              <a:t>suddenly</a:t>
            </a:r>
            <a:r>
              <a:rPr lang="en-US" sz="2800" dirty="0" smtClean="0">
                <a:latin typeface="Arial"/>
              </a:rPr>
              <a:t>”</a:t>
            </a:r>
            <a:r>
              <a:rPr lang="en-US" sz="2800" dirty="0" smtClean="0"/>
              <a:t> appear. This model is called </a:t>
            </a:r>
            <a:r>
              <a:rPr lang="en-US" sz="2800" i="1" dirty="0" smtClean="0"/>
              <a:t>punctuated equilibrium</a:t>
            </a:r>
            <a:r>
              <a:rPr lang="en-US" sz="2800" dirty="0" smtClean="0"/>
              <a:t>.</a:t>
            </a:r>
          </a:p>
        </p:txBody>
      </p:sp>
    </p:spTree>
    <p:extLst>
      <p:ext uri="{BB962C8B-B14F-4D97-AF65-F5344CB8AC3E}">
        <p14:creationId xmlns:p14="http://schemas.microsoft.com/office/powerpoint/2010/main" val="13297770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9"/>
          <p:cNvSpPr>
            <a:spLocks noGrp="1" noChangeArrowheads="1"/>
          </p:cNvSpPr>
          <p:nvPr>
            <p:ph type="title"/>
          </p:nvPr>
        </p:nvSpPr>
        <p:spPr/>
        <p:txBody>
          <a:bodyPr/>
          <a:lstStyle/>
          <a:p>
            <a:pPr eaLnBrk="1" hangingPunct="1"/>
            <a:endParaRPr lang="en-US" dirty="0" smtClean="0"/>
          </a:p>
        </p:txBody>
      </p:sp>
      <p:pic>
        <p:nvPicPr>
          <p:cNvPr id="124931" name="Picture 5" descr="The pace of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89154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6"/>
          <p:cNvSpPr>
            <a:spLocks noChangeArrowheads="1"/>
          </p:cNvSpPr>
          <p:nvPr/>
        </p:nvSpPr>
        <p:spPr bwMode="auto">
          <a:xfrm>
            <a:off x="0" y="2362200"/>
            <a:ext cx="3810000"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3" name="Rectangle 7"/>
          <p:cNvSpPr>
            <a:spLocks noChangeArrowheads="1"/>
          </p:cNvSpPr>
          <p:nvPr/>
        </p:nvSpPr>
        <p:spPr bwMode="auto">
          <a:xfrm>
            <a:off x="6629400" y="2286000"/>
            <a:ext cx="2362200" cy="1600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5" name="Rectangle 9"/>
          <p:cNvSpPr>
            <a:spLocks noChangeArrowheads="1"/>
          </p:cNvSpPr>
          <p:nvPr/>
        </p:nvSpPr>
        <p:spPr bwMode="auto">
          <a:xfrm>
            <a:off x="1676400" y="3086100"/>
            <a:ext cx="10668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6" name="Rectangle 10"/>
          <p:cNvSpPr>
            <a:spLocks noChangeArrowheads="1"/>
          </p:cNvSpPr>
          <p:nvPr/>
        </p:nvSpPr>
        <p:spPr bwMode="auto">
          <a:xfrm>
            <a:off x="0" y="1574800"/>
            <a:ext cx="3810000" cy="78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7" name="Rectangle 11"/>
          <p:cNvSpPr>
            <a:spLocks noChangeArrowheads="1"/>
          </p:cNvSpPr>
          <p:nvPr/>
        </p:nvSpPr>
        <p:spPr bwMode="auto">
          <a:xfrm>
            <a:off x="88900" y="939800"/>
            <a:ext cx="3810000" cy="774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5308" name="Rectangle 12"/>
          <p:cNvSpPr>
            <a:spLocks noChangeArrowheads="1"/>
          </p:cNvSpPr>
          <p:nvPr/>
        </p:nvSpPr>
        <p:spPr bwMode="auto">
          <a:xfrm>
            <a:off x="4572000" y="1828800"/>
            <a:ext cx="24384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9" name="Rectangle 13"/>
          <p:cNvSpPr>
            <a:spLocks noChangeArrowheads="1"/>
          </p:cNvSpPr>
          <p:nvPr/>
        </p:nvSpPr>
        <p:spPr bwMode="auto">
          <a:xfrm>
            <a:off x="5181600" y="990600"/>
            <a:ext cx="2286000" cy="129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0" name="Rectangle 14"/>
          <p:cNvSpPr>
            <a:spLocks noChangeArrowheads="1"/>
          </p:cNvSpPr>
          <p:nvPr/>
        </p:nvSpPr>
        <p:spPr bwMode="auto">
          <a:xfrm>
            <a:off x="7315200" y="990600"/>
            <a:ext cx="1600200" cy="129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2" name="Rectangle 16"/>
          <p:cNvSpPr>
            <a:spLocks noChangeArrowheads="1"/>
          </p:cNvSpPr>
          <p:nvPr/>
        </p:nvSpPr>
        <p:spPr bwMode="auto">
          <a:xfrm>
            <a:off x="4648200" y="914400"/>
            <a:ext cx="533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55340" name="Group 44"/>
          <p:cNvGraphicFramePr>
            <a:graphicFrameLocks noGrp="1"/>
          </p:cNvGraphicFramePr>
          <p:nvPr>
            <p:ph idx="1"/>
            <p:extLst>
              <p:ext uri="{D42A27DB-BD31-4B8C-83A1-F6EECF244321}">
                <p14:modId xmlns:p14="http://schemas.microsoft.com/office/powerpoint/2010/main" val="475907794"/>
              </p:ext>
            </p:extLst>
          </p:nvPr>
        </p:nvGraphicFramePr>
        <p:xfrm>
          <a:off x="228600" y="4311296"/>
          <a:ext cx="8686800" cy="2318104"/>
        </p:xfrm>
        <a:graphic>
          <a:graphicData uri="http://schemas.openxmlformats.org/drawingml/2006/table">
            <a:tbl>
              <a:tblPr/>
              <a:tblGrid>
                <a:gridCol w="4457700">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48928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0" i="0" u="none" strike="noStrike" cap="none" normalizeH="0" baseline="0" dirty="0" smtClean="0">
                          <a:ln>
                            <a:noFill/>
                          </a:ln>
                          <a:solidFill>
                            <a:schemeClr val="tx1"/>
                          </a:solidFill>
                          <a:effectLst/>
                          <a:latin typeface="Verdana" pitchFamily="34" charset="0"/>
                        </a:rPr>
                        <a:t>Gradualism</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0" i="0" u="none" strike="noStrike" cap="none" normalizeH="0" baseline="0" smtClean="0">
                          <a:ln>
                            <a:noFill/>
                          </a:ln>
                          <a:solidFill>
                            <a:schemeClr val="tx1"/>
                          </a:solidFill>
                          <a:effectLst/>
                          <a:latin typeface="Verdana" pitchFamily="34" charset="0"/>
                        </a:rPr>
                        <a:t>Punctuated Equilibrium</a:t>
                      </a: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2052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0" i="0" u="none" strike="noStrike" cap="none" normalizeH="0" baseline="0" dirty="0" smtClean="0">
                          <a:ln>
                            <a:noFill/>
                          </a:ln>
                          <a:solidFill>
                            <a:schemeClr val="tx1"/>
                          </a:solidFill>
                          <a:effectLst/>
                          <a:latin typeface="Verdana" pitchFamily="34" charset="0"/>
                        </a:rPr>
                        <a:t>Small evolutionary changes accumulate over long periods of time. These result from mutations present in alleles present in population.</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900" b="0" i="0" u="none" strike="noStrike" cap="none" normalizeH="0" baseline="0" dirty="0" smtClean="0">
                          <a:ln>
                            <a:noFill/>
                          </a:ln>
                          <a:solidFill>
                            <a:schemeClr val="tx1"/>
                          </a:solidFill>
                          <a:effectLst/>
                          <a:latin typeface="Verdana" pitchFamily="34" charset="0"/>
                        </a:rPr>
                        <a:t>Catastrophic events, like volcanoes or meteor strikes, suddenly change the environment, creating new selection pressures. The fittest survive.</a:t>
                      </a: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TextBox 1"/>
          <p:cNvSpPr txBox="1"/>
          <p:nvPr/>
        </p:nvSpPr>
        <p:spPr>
          <a:xfrm>
            <a:off x="2514600" y="1762035"/>
            <a:ext cx="3552382" cy="1200329"/>
          </a:xfrm>
          <a:prstGeom prst="rect">
            <a:avLst/>
          </a:prstGeom>
          <a:solidFill>
            <a:schemeClr val="accent1"/>
          </a:solidFill>
        </p:spPr>
        <p:txBody>
          <a:bodyPr wrap="square" rtlCol="0">
            <a:spAutoFit/>
          </a:bodyPr>
          <a:lstStyle/>
          <a:p>
            <a:pPr algn="ctr"/>
            <a:r>
              <a:rPr lang="en-US" dirty="0" smtClean="0"/>
              <a:t>Which way is correct?</a:t>
            </a:r>
          </a:p>
          <a:p>
            <a:pPr algn="ctr"/>
            <a:r>
              <a:rPr lang="en-US" dirty="0" smtClean="0"/>
              <a:t>Probably both but there is a lot of evidence that PE is the more correct.</a:t>
            </a:r>
            <a:endParaRPr lang="en-US" dirty="0"/>
          </a:p>
        </p:txBody>
      </p:sp>
    </p:spTree>
    <p:extLst>
      <p:ext uri="{BB962C8B-B14F-4D97-AF65-F5344CB8AC3E}">
        <p14:creationId xmlns:p14="http://schemas.microsoft.com/office/powerpoint/2010/main" val="3848770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2000"/>
                                        <p:tgtEl>
                                          <p:spTgt spid="55302"/>
                                        </p:tgtEl>
                                      </p:cBhvr>
                                    </p:animEffect>
                                    <p:set>
                                      <p:cBhvr>
                                        <p:cTn id="7" dur="1" fill="hold">
                                          <p:stCondLst>
                                            <p:cond delay="1999"/>
                                          </p:stCondLst>
                                        </p:cTn>
                                        <p:tgtEl>
                                          <p:spTgt spid="55302"/>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2000"/>
                                        <p:tgtEl>
                                          <p:spTgt spid="55305"/>
                                        </p:tgtEl>
                                      </p:cBhvr>
                                    </p:animEffect>
                                    <p:set>
                                      <p:cBhvr>
                                        <p:cTn id="10" dur="1" fill="hold">
                                          <p:stCondLst>
                                            <p:cond delay="1999"/>
                                          </p:stCondLst>
                                        </p:cTn>
                                        <p:tgtEl>
                                          <p:spTgt spid="5530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xit" presetSubtype="4" fill="hold" grpId="0" nodeType="clickEffect">
                                  <p:stCondLst>
                                    <p:cond delay="0"/>
                                  </p:stCondLst>
                                  <p:childTnLst>
                                    <p:animEffect transition="out" filter="wipe(down)">
                                      <p:cBhvr>
                                        <p:cTn id="14" dur="2000"/>
                                        <p:tgtEl>
                                          <p:spTgt spid="55306"/>
                                        </p:tgtEl>
                                      </p:cBhvr>
                                    </p:animEffect>
                                    <p:set>
                                      <p:cBhvr>
                                        <p:cTn id="15" dur="1" fill="hold">
                                          <p:stCondLst>
                                            <p:cond delay="1999"/>
                                          </p:stCondLst>
                                        </p:cTn>
                                        <p:tgtEl>
                                          <p:spTgt spid="5530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xit" presetSubtype="4" fill="hold" grpId="0" nodeType="clickEffect">
                                  <p:stCondLst>
                                    <p:cond delay="0"/>
                                  </p:stCondLst>
                                  <p:childTnLst>
                                    <p:animEffect transition="out" filter="wipe(down)">
                                      <p:cBhvr>
                                        <p:cTn id="19" dur="2000"/>
                                        <p:tgtEl>
                                          <p:spTgt spid="55307"/>
                                        </p:tgtEl>
                                      </p:cBhvr>
                                    </p:animEffect>
                                    <p:set>
                                      <p:cBhvr>
                                        <p:cTn id="20" dur="1" fill="hold">
                                          <p:stCondLst>
                                            <p:cond delay="1999"/>
                                          </p:stCondLst>
                                        </p:cTn>
                                        <p:tgtEl>
                                          <p:spTgt spid="5530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xit" presetSubtype="4" fill="hold" grpId="0" nodeType="clickEffect">
                                  <p:stCondLst>
                                    <p:cond delay="0"/>
                                  </p:stCondLst>
                                  <p:childTnLst>
                                    <p:animEffect transition="out" filter="wipe(down)">
                                      <p:cBhvr>
                                        <p:cTn id="24" dur="2000"/>
                                        <p:tgtEl>
                                          <p:spTgt spid="55303"/>
                                        </p:tgtEl>
                                      </p:cBhvr>
                                    </p:animEffect>
                                    <p:set>
                                      <p:cBhvr>
                                        <p:cTn id="25" dur="1" fill="hold">
                                          <p:stCondLst>
                                            <p:cond delay="1999"/>
                                          </p:stCondLst>
                                        </p:cTn>
                                        <p:tgtEl>
                                          <p:spTgt spid="55303"/>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xit" presetSubtype="4" fill="hold" grpId="0" nodeType="clickEffect">
                                  <p:stCondLst>
                                    <p:cond delay="0"/>
                                  </p:stCondLst>
                                  <p:childTnLst>
                                    <p:animEffect transition="out" filter="wipe(down)">
                                      <p:cBhvr>
                                        <p:cTn id="29" dur="2000"/>
                                        <p:tgtEl>
                                          <p:spTgt spid="55308"/>
                                        </p:tgtEl>
                                      </p:cBhvr>
                                    </p:animEffect>
                                    <p:set>
                                      <p:cBhvr>
                                        <p:cTn id="30" dur="1" fill="hold">
                                          <p:stCondLst>
                                            <p:cond delay="1999"/>
                                          </p:stCondLst>
                                        </p:cTn>
                                        <p:tgtEl>
                                          <p:spTgt spid="5530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xit" presetSubtype="4" fill="hold" grpId="0" nodeType="clickEffect">
                                  <p:stCondLst>
                                    <p:cond delay="0"/>
                                  </p:stCondLst>
                                  <p:childTnLst>
                                    <p:animEffect transition="out" filter="wipe(down)">
                                      <p:cBhvr>
                                        <p:cTn id="34" dur="2000"/>
                                        <p:tgtEl>
                                          <p:spTgt spid="55309"/>
                                        </p:tgtEl>
                                      </p:cBhvr>
                                    </p:animEffect>
                                    <p:set>
                                      <p:cBhvr>
                                        <p:cTn id="35" dur="1" fill="hold">
                                          <p:stCondLst>
                                            <p:cond delay="1999"/>
                                          </p:stCondLst>
                                        </p:cTn>
                                        <p:tgtEl>
                                          <p:spTgt spid="55309"/>
                                        </p:tgtEl>
                                        <p:attrNameLst>
                                          <p:attrName>style.visibility</p:attrName>
                                        </p:attrNameLst>
                                      </p:cBhvr>
                                      <p:to>
                                        <p:strVal val="hidden"/>
                                      </p:to>
                                    </p:set>
                                  </p:childTnLst>
                                </p:cTn>
                              </p:par>
                              <p:par>
                                <p:cTn id="36" presetID="22" presetClass="exit" presetSubtype="4" fill="hold" grpId="0" nodeType="withEffect">
                                  <p:stCondLst>
                                    <p:cond delay="0"/>
                                  </p:stCondLst>
                                  <p:childTnLst>
                                    <p:animEffect transition="out" filter="wipe(down)">
                                      <p:cBhvr>
                                        <p:cTn id="37" dur="2000"/>
                                        <p:tgtEl>
                                          <p:spTgt spid="55312"/>
                                        </p:tgtEl>
                                      </p:cBhvr>
                                    </p:animEffect>
                                    <p:set>
                                      <p:cBhvr>
                                        <p:cTn id="38" dur="1" fill="hold">
                                          <p:stCondLst>
                                            <p:cond delay="1999"/>
                                          </p:stCondLst>
                                        </p:cTn>
                                        <p:tgtEl>
                                          <p:spTgt spid="5531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xit" presetSubtype="4" fill="hold" grpId="0" nodeType="clickEffect">
                                  <p:stCondLst>
                                    <p:cond delay="0"/>
                                  </p:stCondLst>
                                  <p:childTnLst>
                                    <p:animEffect transition="out" filter="wipe(down)">
                                      <p:cBhvr>
                                        <p:cTn id="42" dur="2000"/>
                                        <p:tgtEl>
                                          <p:spTgt spid="55310"/>
                                        </p:tgtEl>
                                      </p:cBhvr>
                                    </p:animEffect>
                                    <p:set>
                                      <p:cBhvr>
                                        <p:cTn id="43" dur="1" fill="hold">
                                          <p:stCondLst>
                                            <p:cond delay="1999"/>
                                          </p:stCondLst>
                                        </p:cTn>
                                        <p:tgtEl>
                                          <p:spTgt spid="553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P spid="55303" grpId="0" animBg="1"/>
      <p:bldP spid="55305" grpId="0" animBg="1"/>
      <p:bldP spid="55306" grpId="0" animBg="1"/>
      <p:bldP spid="55307" grpId="0" animBg="1"/>
      <p:bldP spid="55308" grpId="0" animBg="1"/>
      <p:bldP spid="55309" grpId="0" animBg="1"/>
      <p:bldP spid="55310" grpId="0" animBg="1"/>
      <p:bldP spid="55312"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3200" dirty="0" smtClean="0"/>
              <a:t>Eliminated Evolution…</a:t>
            </a:r>
          </a:p>
          <a:p>
            <a:pPr lvl="1"/>
            <a:r>
              <a:rPr lang="en-US" sz="2800" dirty="0" smtClean="0"/>
              <a:t>Stasis</a:t>
            </a:r>
          </a:p>
          <a:p>
            <a:pPr lvl="1"/>
            <a:r>
              <a:rPr lang="en-US" sz="3000" dirty="0" smtClean="0"/>
              <a:t>Extinction</a:t>
            </a:r>
          </a:p>
          <a:p>
            <a:endParaRPr lang="en-US" sz="3200" dirty="0"/>
          </a:p>
        </p:txBody>
      </p:sp>
      <p:sp>
        <p:nvSpPr>
          <p:cNvPr id="2" name="Title 1"/>
          <p:cNvSpPr>
            <a:spLocks noGrp="1"/>
          </p:cNvSpPr>
          <p:nvPr>
            <p:ph type="title"/>
          </p:nvPr>
        </p:nvSpPr>
        <p:spPr/>
        <p:txBody>
          <a:bodyPr/>
          <a:lstStyle/>
          <a:p>
            <a:r>
              <a:rPr lang="en-US" dirty="0" smtClean="0"/>
              <a:t>VII. How does evolution stop?</a:t>
            </a:r>
            <a:endParaRPr lang="en-US" dirty="0"/>
          </a:p>
        </p:txBody>
      </p:sp>
    </p:spTree>
    <p:extLst>
      <p:ext uri="{BB962C8B-B14F-4D97-AF65-F5344CB8AC3E}">
        <p14:creationId xmlns:p14="http://schemas.microsoft.com/office/powerpoint/2010/main" val="2508380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p:cNvSpPr>
            <a:spLocks noGrp="1" noChangeArrowheads="1"/>
          </p:cNvSpPr>
          <p:nvPr>
            <p:ph idx="1"/>
          </p:nvPr>
        </p:nvSpPr>
        <p:spPr>
          <a:xfrm>
            <a:off x="381000" y="1766887"/>
            <a:ext cx="8223250" cy="4252913"/>
          </a:xfrm>
        </p:spPr>
        <p:txBody>
          <a:bodyPr lIns="0" tIns="0" rIns="0" bIns="0">
            <a:noAutofit/>
          </a:bodyPr>
          <a:lstStyle/>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b="1" dirty="0" smtClean="0">
                <a:solidFill>
                  <a:srgbClr val="0000FF"/>
                </a:solidFill>
              </a:rPr>
              <a:t>Stasis</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smtClean="0"/>
              <a:t>A lineage exists for millions of years with little or no change</a:t>
            </a:r>
            <a:endParaRPr lang="en-GB" sz="2400" b="1" dirty="0" smtClean="0">
              <a:solidFill>
                <a:srgbClr val="0000FF"/>
              </a:solidFill>
            </a:endParaRPr>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b="1" dirty="0" smtClean="0">
              <a:solidFill>
                <a:srgbClr val="0000FF"/>
              </a:solidFill>
            </a:endParaRPr>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b="1" dirty="0" smtClean="0">
              <a:solidFill>
                <a:srgbClr val="0000FF"/>
              </a:solidFill>
            </a:endParaRPr>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b="1" dirty="0" smtClean="0">
              <a:solidFill>
                <a:srgbClr val="0000FF"/>
              </a:solidFill>
            </a:endParaRPr>
          </a:p>
          <a:p>
            <a:pPr marL="274320" lvl="1" indent="-228600">
              <a:lnSpc>
                <a:spcPct val="89000"/>
              </a:lnSpc>
              <a:buClr>
                <a:schemeClr val="accent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dirty="0" smtClean="0"/>
          </a:p>
          <a:p>
            <a:pPr marL="274320" lvl="1" indent="-228600">
              <a:lnSpc>
                <a:spcPct val="89000"/>
              </a:lnSpc>
              <a:buClr>
                <a:schemeClr val="accent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dirty="0"/>
          </a:p>
          <a:p>
            <a:pPr marL="274320" lvl="1" indent="-228600">
              <a:lnSpc>
                <a:spcPct val="89000"/>
              </a:lnSpc>
              <a:buClr>
                <a:schemeClr val="accent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dirty="0" smtClean="0"/>
          </a:p>
          <a:p>
            <a:pPr marL="274320" lvl="1" indent="-228600">
              <a:lnSpc>
                <a:spcPct val="89000"/>
              </a:lnSpc>
              <a:buClr>
                <a:schemeClr val="accent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dirty="0"/>
          </a:p>
          <a:p>
            <a:pPr marL="274320" lvl="1" indent="-228600">
              <a:lnSpc>
                <a:spcPct val="89000"/>
              </a:lnSpc>
              <a:buClr>
                <a:schemeClr val="accent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dirty="0" smtClean="0"/>
          </a:p>
          <a:p>
            <a:pPr marL="274320" lvl="1" indent="-228600">
              <a:lnSpc>
                <a:spcPct val="89000"/>
              </a:lnSpc>
              <a:buClr>
                <a:schemeClr val="accent1"/>
              </a:buClr>
              <a:buFont typeface="Wingdings 2" pitchFamily="18"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smtClean="0"/>
              <a:t>Example: Coelacanth has shown up in the fossil record in the same form for millions of years.</a:t>
            </a:r>
            <a:endParaRPr lang="en-GB" sz="2000" dirty="0"/>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b="1" dirty="0" smtClean="0">
              <a:solidFill>
                <a:srgbClr val="0000FF"/>
              </a:solidFill>
            </a:endParaRPr>
          </a:p>
        </p:txBody>
      </p:sp>
      <p:sp>
        <p:nvSpPr>
          <p:cNvPr id="118786" name="Rectangle 1"/>
          <p:cNvSpPr>
            <a:spLocks noGrp="1" noChangeArrowheads="1"/>
          </p:cNvSpPr>
          <p:nvPr>
            <p:ph type="title"/>
          </p:nvPr>
        </p:nvSpPr>
        <p:spPr>
          <a:xfrm>
            <a:off x="457200" y="501650"/>
            <a:ext cx="8223250" cy="519113"/>
          </a:xfrm>
        </p:spPr>
        <p:txBody>
          <a:bodyPr lIns="0" tIns="0" rIns="0" bIns="0" anchor="ctr"/>
          <a:lstStyle/>
          <a:p>
            <a:pPr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Stasis</a:t>
            </a:r>
          </a:p>
        </p:txBody>
      </p:sp>
      <p:pic>
        <p:nvPicPr>
          <p:cNvPr id="118788" name="Picture 5" descr="File:Latimeria Chalumnae - Coelacanth - NHMW.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819400"/>
            <a:ext cx="61722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9194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idx="1"/>
          </p:nvPr>
        </p:nvSpPr>
        <p:spPr>
          <a:xfrm>
            <a:off x="457200" y="1676400"/>
            <a:ext cx="8229600" cy="3124200"/>
          </a:xfrm>
        </p:spPr>
        <p:txBody>
          <a:bodyPr lIns="0" tIns="0" rIns="0" bIns="0">
            <a:normAutofit lnSpcReduction="10000"/>
          </a:bodyPr>
          <a:lstStyle/>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u="sng" dirty="0" smtClean="0">
                <a:solidFill>
                  <a:srgbClr val="0000FF"/>
                </a:solidFill>
              </a:rPr>
              <a:t>Population</a:t>
            </a:r>
          </a:p>
          <a:p>
            <a:pPr lvl="1"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u="sng" dirty="0" smtClean="0"/>
              <a:t>Interbreeding individuals of the same species in the same area.</a:t>
            </a:r>
          </a:p>
          <a:p>
            <a:pPr eaLnBrk="1" hangingPunct="1">
              <a:lnSpc>
                <a:spcPct val="98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t>All individuals of a species have to share certain traits</a:t>
            </a:r>
          </a:p>
          <a:p>
            <a:pPr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t>But individuals of a population vary in the details of these shared traits.</a:t>
            </a:r>
          </a:p>
          <a:p>
            <a:pPr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t>These variations of course are because of alternative versions of the alleles that cause these shared traits.</a:t>
            </a:r>
          </a:p>
          <a:p>
            <a:pPr eaLnBrk="1" hangingPunct="1">
              <a:lnSpc>
                <a:spcPct val="97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t>We study populations in evolution because </a:t>
            </a:r>
            <a:r>
              <a:rPr lang="en-GB" b="1" u="sng" dirty="0" smtClean="0">
                <a:solidFill>
                  <a:srgbClr val="FF0000"/>
                </a:solidFill>
              </a:rPr>
              <a:t>individuals don’t evolve, populations do</a:t>
            </a:r>
            <a:r>
              <a:rPr lang="en-GB" dirty="0" smtClean="0"/>
              <a:t>.</a:t>
            </a:r>
          </a:p>
          <a:p>
            <a:pPr eaLnBrk="1" hangingPunct="1">
              <a:lnSpc>
                <a:spcPct val="97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p>
          <a:p>
            <a:pPr eaLnBrk="1" hangingPunct="1">
              <a:lnSpc>
                <a:spcPct val="97000"/>
              </a:lnSpc>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solidFill>
                <a:srgbClr val="FF0000"/>
              </a:solidFill>
            </a:endParaRPr>
          </a:p>
        </p:txBody>
      </p:sp>
      <p:sp>
        <p:nvSpPr>
          <p:cNvPr id="23554" name="Rectangle 1"/>
          <p:cNvSpPr>
            <a:spLocks noGrp="1" noChangeArrowheads="1"/>
          </p:cNvSpPr>
          <p:nvPr>
            <p:ph type="title"/>
          </p:nvPr>
        </p:nvSpPr>
        <p:spPr>
          <a:xfrm>
            <a:off x="457200" y="501650"/>
            <a:ext cx="8229600" cy="522288"/>
          </a:xfrm>
        </p:spPr>
        <p:txBody>
          <a:bodyPr lIns="0" tIns="0" rIns="0" bIns="0" anchor="ctr"/>
          <a:lstStyle/>
          <a:p>
            <a:pPr eaLnBrk="1" hangingPunct="1">
              <a:lnSpc>
                <a:spcPct val="98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Variation In Populations</a:t>
            </a:r>
          </a:p>
        </p:txBody>
      </p:sp>
      <p:pic>
        <p:nvPicPr>
          <p:cNvPr id="23556" name="Picture1" descr="180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150" y="4951413"/>
            <a:ext cx="971550" cy="149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1" descr="1802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550" y="4956175"/>
            <a:ext cx="1087438"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1" descr="1802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6789" y="4951413"/>
            <a:ext cx="1636713" cy="18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1" descr="1802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2950" y="4953000"/>
            <a:ext cx="1752600" cy="145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1" descr="1802b"/>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8463" y="4951413"/>
            <a:ext cx="118745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1" descr="1802a"/>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38" y="4953000"/>
            <a:ext cx="17256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282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0" y="1143000"/>
            <a:ext cx="91271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35" name="Rectangle 2"/>
          <p:cNvSpPr>
            <a:spLocks noGrp="1" noChangeArrowheads="1"/>
          </p:cNvSpPr>
          <p:nvPr>
            <p:ph idx="1"/>
          </p:nvPr>
        </p:nvSpPr>
        <p:spPr>
          <a:xfrm>
            <a:off x="457200" y="1676400"/>
            <a:ext cx="8458200" cy="4786313"/>
          </a:xfrm>
        </p:spPr>
        <p:txBody>
          <a:bodyPr lIns="0" tIns="0" rIns="0" bIns="0">
            <a:normAutofit/>
          </a:bodyPr>
          <a:lstStyle/>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b="1" u="sng" dirty="0" smtClean="0">
                <a:solidFill>
                  <a:srgbClr val="0070C0"/>
                </a:solidFill>
              </a:rPr>
              <a:t>Extinction</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u="sng" dirty="0" smtClean="0">
                <a:solidFill>
                  <a:schemeClr val="bg1"/>
                </a:solidFill>
              </a:rPr>
              <a:t>The irreversible loss of a species from Earth</a:t>
            </a:r>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b="1" dirty="0" smtClean="0">
              <a:solidFill>
                <a:schemeClr val="bg1"/>
              </a:solidFill>
            </a:endParaRPr>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b="1" dirty="0" smtClean="0">
                <a:solidFill>
                  <a:srgbClr val="0070C0"/>
                </a:solidFill>
              </a:rPr>
              <a:t>Mass extinctions</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smtClean="0">
                <a:solidFill>
                  <a:schemeClr val="bg1"/>
                </a:solidFill>
              </a:rPr>
              <a:t>Extinctions of many lineages, followed by adaptive radiations</a:t>
            </a:r>
          </a:p>
          <a:p>
            <a:pPr lvl="1"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smtClean="0">
                <a:solidFill>
                  <a:schemeClr val="bg1"/>
                </a:solidFill>
              </a:rPr>
              <a:t>Five catastrophic events recorded in which the majority of species on Earth disappeared</a:t>
            </a:r>
          </a:p>
          <a:p>
            <a:pPr eaLnBrk="1" hangingPunct="1">
              <a:lnSpc>
                <a:spcPct val="89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400" b="1" dirty="0" smtClean="0">
                <a:solidFill>
                  <a:schemeClr val="bg1"/>
                </a:solidFill>
              </a:rPr>
              <a:t>K–T extinction,</a:t>
            </a:r>
            <a:r>
              <a:rPr lang="en-US" sz="2400" dirty="0" smtClean="0">
                <a:solidFill>
                  <a:schemeClr val="bg1"/>
                </a:solidFill>
              </a:rPr>
              <a:t> abbreviation of Cretaceous–Tertiary extinction, a global </a:t>
            </a:r>
            <a:r>
              <a:rPr lang="en-US" sz="2400" dirty="0" smtClean="0">
                <a:solidFill>
                  <a:schemeClr val="bg1"/>
                </a:solidFill>
                <a:hlinkClick r:id="rId4" action="ppaction://hlinkfile"/>
              </a:rPr>
              <a:t>extinction</a:t>
            </a:r>
            <a:r>
              <a:rPr lang="en-US" sz="2400" dirty="0" smtClean="0">
                <a:solidFill>
                  <a:schemeClr val="bg1"/>
                </a:solidFill>
              </a:rPr>
              <a:t> event responsible for eliminating approximately 80 percent of all </a:t>
            </a:r>
            <a:r>
              <a:rPr lang="en-US" sz="2400" dirty="0" smtClean="0">
                <a:solidFill>
                  <a:schemeClr val="bg1"/>
                </a:solidFill>
                <a:hlinkClick r:id="rId5" action="ppaction://hlinkfile"/>
              </a:rPr>
              <a:t>species</a:t>
            </a:r>
            <a:r>
              <a:rPr lang="en-US" sz="2400" dirty="0" smtClean="0">
                <a:solidFill>
                  <a:schemeClr val="bg1"/>
                </a:solidFill>
              </a:rPr>
              <a:t> of </a:t>
            </a:r>
            <a:r>
              <a:rPr lang="en-US" sz="2400" dirty="0" smtClean="0">
                <a:solidFill>
                  <a:schemeClr val="bg1"/>
                </a:solidFill>
                <a:hlinkClick r:id="rId6" action="ppaction://hlinkfile"/>
              </a:rPr>
              <a:t>animals</a:t>
            </a:r>
            <a:r>
              <a:rPr lang="en-US" sz="2400" dirty="0" smtClean="0">
                <a:solidFill>
                  <a:schemeClr val="bg1"/>
                </a:solidFill>
              </a:rPr>
              <a:t> at or very close to the boundary between the </a:t>
            </a:r>
            <a:r>
              <a:rPr lang="en-US" sz="2400" dirty="0" smtClean="0">
                <a:solidFill>
                  <a:schemeClr val="bg1"/>
                </a:solidFill>
                <a:hlinkClick r:id="rId7" action="ppaction://hlinkfile"/>
              </a:rPr>
              <a:t>Cretaceous</a:t>
            </a:r>
            <a:r>
              <a:rPr lang="en-US" sz="2400" dirty="0" smtClean="0">
                <a:solidFill>
                  <a:schemeClr val="bg1"/>
                </a:solidFill>
              </a:rPr>
              <a:t> and </a:t>
            </a:r>
            <a:r>
              <a:rPr lang="en-US" sz="2400" dirty="0" err="1" smtClean="0">
                <a:solidFill>
                  <a:schemeClr val="bg1"/>
                </a:solidFill>
                <a:hlinkClick r:id="rId8" action="ppaction://hlinkfile"/>
              </a:rPr>
              <a:t>Paleogene</a:t>
            </a:r>
            <a:r>
              <a:rPr lang="en-US" sz="2400" dirty="0" smtClean="0">
                <a:solidFill>
                  <a:schemeClr val="bg1"/>
                </a:solidFill>
                <a:hlinkClick r:id="rId8" action="ppaction://hlinkfile"/>
              </a:rPr>
              <a:t> periods</a:t>
            </a:r>
            <a:r>
              <a:rPr lang="en-US" sz="2400" dirty="0" smtClean="0">
                <a:solidFill>
                  <a:schemeClr val="bg1"/>
                </a:solidFill>
              </a:rPr>
              <a:t>, about 65.5 million years ago. </a:t>
            </a:r>
            <a:endParaRPr lang="en-GB" sz="2400" dirty="0" smtClean="0">
              <a:solidFill>
                <a:schemeClr val="bg1"/>
              </a:solidFill>
            </a:endParaRPr>
          </a:p>
        </p:txBody>
      </p:sp>
      <p:sp>
        <p:nvSpPr>
          <p:cNvPr id="120834" name="Rectangle 1"/>
          <p:cNvSpPr>
            <a:spLocks noGrp="1" noChangeArrowheads="1"/>
          </p:cNvSpPr>
          <p:nvPr>
            <p:ph type="title"/>
          </p:nvPr>
        </p:nvSpPr>
        <p:spPr>
          <a:xfrm>
            <a:off x="457200" y="501650"/>
            <a:ext cx="8223250" cy="519113"/>
          </a:xfrm>
        </p:spPr>
        <p:txBody>
          <a:bodyPr lIns="0" tIns="0" rIns="0" bIns="0" anchor="ctr"/>
          <a:lstStyle/>
          <a:p>
            <a:pPr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Extinction</a:t>
            </a:r>
          </a:p>
        </p:txBody>
      </p:sp>
      <p:sp>
        <p:nvSpPr>
          <p:cNvPr id="120836" name="Rectangle 1"/>
          <p:cNvSpPr>
            <a:spLocks noChangeArrowheads="1"/>
          </p:cNvSpPr>
          <p:nvPr/>
        </p:nvSpPr>
        <p:spPr bwMode="auto">
          <a:xfrm>
            <a:off x="1524000" y="6323013"/>
            <a:ext cx="7543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prstClr val="black"/>
                </a:solidFill>
              </a:rPr>
              <a:t>http://www.britannica.com/EBchecked/topic/1314796/K-T-extinction</a:t>
            </a:r>
          </a:p>
        </p:txBody>
      </p:sp>
    </p:spTree>
    <p:extLst>
      <p:ext uri="{BB962C8B-B14F-4D97-AF65-F5344CB8AC3E}">
        <p14:creationId xmlns:p14="http://schemas.microsoft.com/office/powerpoint/2010/main" val="17472425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2800" dirty="0" smtClean="0"/>
              <a:t>Questions?</a:t>
            </a:r>
          </a:p>
          <a:p>
            <a:endParaRPr lang="en-US" sz="2800" dirty="0"/>
          </a:p>
          <a:p>
            <a:r>
              <a:rPr lang="en-US" sz="2800" dirty="0" smtClean="0"/>
              <a:t>Reflect on what you’ve learned…</a:t>
            </a:r>
          </a:p>
          <a:p>
            <a:endParaRPr lang="en-US" sz="2800" dirty="0"/>
          </a:p>
          <a:p>
            <a:r>
              <a:rPr lang="en-US" sz="2800" dirty="0" smtClean="0"/>
              <a:t>Go to the website &amp; download the ppt. to make up anything you missed.</a:t>
            </a:r>
          </a:p>
        </p:txBody>
      </p:sp>
      <p:sp>
        <p:nvSpPr>
          <p:cNvPr id="2" name="Title 1"/>
          <p:cNvSpPr>
            <a:spLocks noGrp="1"/>
          </p:cNvSpPr>
          <p:nvPr>
            <p:ph type="title"/>
          </p:nvPr>
        </p:nvSpPr>
        <p:spPr/>
        <p:txBody>
          <a:bodyPr/>
          <a:lstStyle/>
          <a:p>
            <a:r>
              <a:rPr lang="en-US" dirty="0" smtClean="0"/>
              <a:t>Closure</a:t>
            </a:r>
            <a:endParaRPr lang="en-US" dirty="0"/>
          </a:p>
        </p:txBody>
      </p:sp>
    </p:spTree>
    <p:extLst>
      <p:ext uri="{BB962C8B-B14F-4D97-AF65-F5344CB8AC3E}">
        <p14:creationId xmlns:p14="http://schemas.microsoft.com/office/powerpoint/2010/main" val="3938386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lnSpcReduction="10000"/>
          </a:bodyPr>
          <a:lstStyle/>
          <a:p>
            <a:r>
              <a:rPr lang="en-US" dirty="0" smtClean="0"/>
              <a:t>Part I</a:t>
            </a:r>
          </a:p>
          <a:p>
            <a:r>
              <a:rPr lang="en-US" dirty="0" smtClean="0"/>
              <a:t>Restate how evolution is proven.</a:t>
            </a:r>
          </a:p>
          <a:p>
            <a:r>
              <a:rPr lang="en-US" dirty="0" smtClean="0"/>
              <a:t>Restate </a:t>
            </a:r>
            <a:r>
              <a:rPr lang="en-US" dirty="0"/>
              <a:t>how genetic variation and change is measured.</a:t>
            </a:r>
          </a:p>
          <a:p>
            <a:r>
              <a:rPr lang="en-US" dirty="0" smtClean="0"/>
              <a:t>Identify what microevolution is.</a:t>
            </a:r>
          </a:p>
          <a:p>
            <a:r>
              <a:rPr lang="en-US" dirty="0" smtClean="0"/>
              <a:t>Identify how microevolution is studied.</a:t>
            </a:r>
            <a:endParaRPr lang="en-US" dirty="0"/>
          </a:p>
          <a:p>
            <a:r>
              <a:rPr lang="en-US" dirty="0" smtClean="0"/>
              <a:t>Relate phenotypic </a:t>
            </a:r>
            <a:r>
              <a:rPr lang="en-US" dirty="0"/>
              <a:t>variation </a:t>
            </a:r>
            <a:r>
              <a:rPr lang="en-US" dirty="0" smtClean="0"/>
              <a:t>to microevolution.</a:t>
            </a:r>
            <a:endParaRPr lang="en-US" dirty="0"/>
          </a:p>
          <a:p>
            <a:r>
              <a:rPr lang="en-US" dirty="0" smtClean="0"/>
              <a:t>List and explain how </a:t>
            </a:r>
            <a:r>
              <a:rPr lang="en-US" dirty="0"/>
              <a:t>genetic variation </a:t>
            </a:r>
            <a:r>
              <a:rPr lang="en-US" dirty="0" smtClean="0"/>
              <a:t>originates.</a:t>
            </a:r>
          </a:p>
          <a:p>
            <a:r>
              <a:rPr lang="en-US" dirty="0" smtClean="0"/>
              <a:t>Explain the affect of </a:t>
            </a:r>
            <a:r>
              <a:rPr lang="en-US" dirty="0"/>
              <a:t>population size </a:t>
            </a:r>
            <a:r>
              <a:rPr lang="en-US" dirty="0" smtClean="0"/>
              <a:t>on genetic drift.</a:t>
            </a:r>
            <a:endParaRPr lang="en-US" dirty="0"/>
          </a:p>
          <a:p>
            <a:r>
              <a:rPr lang="en-US" dirty="0" smtClean="0"/>
              <a:t>Identify the patterns of </a:t>
            </a:r>
            <a:r>
              <a:rPr lang="en-US" dirty="0"/>
              <a:t>natural </a:t>
            </a:r>
            <a:r>
              <a:rPr lang="en-US" dirty="0" smtClean="0"/>
              <a:t>selection.</a:t>
            </a:r>
            <a:endParaRPr lang="en-US" dirty="0"/>
          </a:p>
          <a:p>
            <a:r>
              <a:rPr lang="en-US" dirty="0" smtClean="0"/>
              <a:t>Part II</a:t>
            </a:r>
          </a:p>
          <a:p>
            <a:r>
              <a:rPr lang="en-US" dirty="0" smtClean="0"/>
              <a:t>Determine how new species are formed.</a:t>
            </a:r>
            <a:endParaRPr lang="en-US" dirty="0"/>
          </a:p>
          <a:p>
            <a:r>
              <a:rPr lang="en-US" dirty="0" smtClean="0"/>
              <a:t>Define “reproductive isolation” and determine mechanisms that cause it.</a:t>
            </a:r>
            <a:endParaRPr lang="en-US" dirty="0"/>
          </a:p>
          <a:p>
            <a:r>
              <a:rPr lang="en-US" dirty="0" smtClean="0"/>
              <a:t>Restate what extinction is defined as.</a:t>
            </a:r>
            <a:endParaRPr lang="en-US" dirty="0"/>
          </a:p>
          <a:p>
            <a:endParaRPr lang="en-US" dirty="0"/>
          </a:p>
        </p:txBody>
      </p:sp>
      <p:sp>
        <p:nvSpPr>
          <p:cNvPr id="3" name="Title 2"/>
          <p:cNvSpPr>
            <a:spLocks noGrp="1"/>
          </p:cNvSpPr>
          <p:nvPr>
            <p:ph type="title"/>
          </p:nvPr>
        </p:nvSpPr>
        <p:spPr/>
        <p:txBody>
          <a:bodyPr/>
          <a:lstStyle/>
          <a:p>
            <a:r>
              <a:rPr lang="en-US" dirty="0" smtClean="0"/>
              <a:t>Objectives: Population Genetics</a:t>
            </a:r>
            <a:endParaRPr lang="en-US" dirty="0"/>
          </a:p>
        </p:txBody>
      </p:sp>
    </p:spTree>
    <p:extLst>
      <p:ext uri="{BB962C8B-B14F-4D97-AF65-F5344CB8AC3E}">
        <p14:creationId xmlns:p14="http://schemas.microsoft.com/office/powerpoint/2010/main" val="403580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 new species form &amp; evolve?</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40" y="1676400"/>
            <a:ext cx="8839200" cy="31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2340" y="4227831"/>
            <a:ext cx="5095460" cy="830997"/>
          </a:xfrm>
          <a:prstGeom prst="rect">
            <a:avLst/>
          </a:prstGeom>
          <a:noFill/>
        </p:spPr>
        <p:txBody>
          <a:bodyPr wrap="square" rtlCol="0">
            <a:spAutoFit/>
          </a:bodyPr>
          <a:lstStyle/>
          <a:p>
            <a:r>
              <a:rPr lang="en-US" sz="2400" dirty="0" smtClean="0"/>
              <a:t>Each letter represents a new species.</a:t>
            </a:r>
          </a:p>
          <a:p>
            <a:r>
              <a:rPr lang="en-US" sz="2400" dirty="0" smtClean="0"/>
              <a:t>How are each formed?</a:t>
            </a:r>
            <a:endParaRPr lang="en-US" sz="2400" dirty="0"/>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2358" b="89623" l="1714" r="90000"/>
                    </a14:imgEffect>
                  </a14:imgLayer>
                </a14:imgProps>
              </a:ext>
            </a:extLst>
          </a:blip>
          <a:stretch>
            <a:fillRect/>
          </a:stretch>
        </p:blipFill>
        <p:spPr>
          <a:xfrm>
            <a:off x="-152400" y="2305884"/>
            <a:ext cx="2133785" cy="1292464"/>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6667" b="97778" l="7029" r="80192"/>
                    </a14:imgEffect>
                  </a14:imgLayer>
                </a14:imgProps>
              </a:ext>
            </a:extLst>
          </a:blip>
          <a:stretch>
            <a:fillRect/>
          </a:stretch>
        </p:blipFill>
        <p:spPr>
          <a:xfrm>
            <a:off x="4685679" y="3117916"/>
            <a:ext cx="1908213" cy="1371719"/>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6667" b="89778" l="9778" r="93778"/>
                    </a14:imgEffect>
                  </a14:imgLayer>
                </a14:imgProps>
              </a:ext>
            </a:extLst>
          </a:blip>
          <a:stretch>
            <a:fillRect/>
          </a:stretch>
        </p:blipFill>
        <p:spPr>
          <a:xfrm>
            <a:off x="2540552" y="2266256"/>
            <a:ext cx="1371719" cy="1371719"/>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1681" b="89916" l="6084" r="93536"/>
                    </a14:imgEffect>
                  </a14:imgLayer>
                </a14:imgProps>
              </a:ext>
            </a:extLst>
          </a:blip>
          <a:stretch>
            <a:fillRect/>
          </a:stretch>
        </p:blipFill>
        <p:spPr>
          <a:xfrm>
            <a:off x="4720153" y="1410241"/>
            <a:ext cx="1603387" cy="1450974"/>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4000" b="89778" l="9705" r="100000"/>
                    </a14:imgEffect>
                  </a14:imgLayer>
                </a14:imgProps>
              </a:ext>
            </a:extLst>
          </a:blip>
          <a:stretch>
            <a:fillRect/>
          </a:stretch>
        </p:blipFill>
        <p:spPr>
          <a:xfrm>
            <a:off x="7406365" y="1269469"/>
            <a:ext cx="1444877" cy="1371719"/>
          </a:xfrm>
          <a:prstGeom prst="rect">
            <a:avLst/>
          </a:prstGeom>
        </p:spPr>
      </p:pic>
      <p:pic>
        <p:nvPicPr>
          <p:cNvPr id="16" name="Picture 15"/>
          <p:cNvPicPr>
            <a:picLocks noChangeAspect="1"/>
          </p:cNvPicPr>
          <p:nvPr/>
        </p:nvPicPr>
        <p:blipFill>
          <a:blip r:embed="rId14">
            <a:extLst>
              <a:ext uri="{BEBA8EAE-BF5A-486C-A8C5-ECC9F3942E4B}">
                <a14:imgProps xmlns:a14="http://schemas.microsoft.com/office/drawing/2010/main">
                  <a14:imgLayer r:embed="rId15">
                    <a14:imgEffect>
                      <a14:backgroundRemoval t="3376" b="97468" l="5281" r="89769"/>
                    </a14:imgEffect>
                  </a14:imgLayer>
                </a14:imgProps>
              </a:ext>
            </a:extLst>
          </a:blip>
          <a:stretch>
            <a:fillRect/>
          </a:stretch>
        </p:blipFill>
        <p:spPr>
          <a:xfrm>
            <a:off x="7522805" y="3206038"/>
            <a:ext cx="1847248" cy="1444877"/>
          </a:xfrm>
          <a:prstGeom prst="rect">
            <a:avLst/>
          </a:prstGeom>
        </p:spPr>
      </p:pic>
      <p:sp>
        <p:nvSpPr>
          <p:cNvPr id="17" name="TextBox 16"/>
          <p:cNvSpPr txBox="1"/>
          <p:nvPr/>
        </p:nvSpPr>
        <p:spPr>
          <a:xfrm>
            <a:off x="128812" y="3928477"/>
            <a:ext cx="2223622" cy="307777"/>
          </a:xfrm>
          <a:prstGeom prst="rect">
            <a:avLst/>
          </a:prstGeom>
          <a:noFill/>
        </p:spPr>
        <p:txBody>
          <a:bodyPr wrap="none" rtlCol="0">
            <a:spAutoFit/>
          </a:bodyPr>
          <a:lstStyle/>
          <a:p>
            <a:r>
              <a:rPr lang="en-US" sz="1400" i="1" dirty="0" smtClean="0"/>
              <a:t>Australopithecus </a:t>
            </a:r>
            <a:r>
              <a:rPr lang="en-US" sz="1400" i="1" dirty="0" err="1" smtClean="0"/>
              <a:t>aferensis</a:t>
            </a:r>
            <a:endParaRPr lang="en-US" sz="1400" i="1" dirty="0"/>
          </a:p>
        </p:txBody>
      </p:sp>
      <p:sp>
        <p:nvSpPr>
          <p:cNvPr id="18" name="TextBox 17"/>
          <p:cNvSpPr txBox="1"/>
          <p:nvPr/>
        </p:nvSpPr>
        <p:spPr>
          <a:xfrm>
            <a:off x="2358318" y="3915051"/>
            <a:ext cx="2293833" cy="307777"/>
          </a:xfrm>
          <a:prstGeom prst="rect">
            <a:avLst/>
          </a:prstGeom>
          <a:noFill/>
        </p:spPr>
        <p:txBody>
          <a:bodyPr wrap="none" rtlCol="0">
            <a:spAutoFit/>
          </a:bodyPr>
          <a:lstStyle/>
          <a:p>
            <a:r>
              <a:rPr lang="en-US" sz="1400" i="1" dirty="0" smtClean="0"/>
              <a:t>Australopithecus </a:t>
            </a:r>
            <a:r>
              <a:rPr lang="en-US" sz="1400" i="1" dirty="0" err="1" smtClean="0"/>
              <a:t>africanus</a:t>
            </a:r>
            <a:endParaRPr lang="en-US" sz="1400" i="1" dirty="0"/>
          </a:p>
        </p:txBody>
      </p:sp>
      <p:sp>
        <p:nvSpPr>
          <p:cNvPr id="19" name="TextBox 18"/>
          <p:cNvSpPr txBox="1"/>
          <p:nvPr/>
        </p:nvSpPr>
        <p:spPr>
          <a:xfrm>
            <a:off x="4692691" y="2893328"/>
            <a:ext cx="1724575" cy="307777"/>
          </a:xfrm>
          <a:prstGeom prst="rect">
            <a:avLst/>
          </a:prstGeom>
          <a:noFill/>
        </p:spPr>
        <p:txBody>
          <a:bodyPr wrap="none" rtlCol="0">
            <a:spAutoFit/>
          </a:bodyPr>
          <a:lstStyle/>
          <a:p>
            <a:r>
              <a:rPr lang="en-US" sz="1400" i="1" dirty="0" err="1" smtClean="0"/>
              <a:t>Paranthropus</a:t>
            </a:r>
            <a:r>
              <a:rPr lang="en-US" sz="1400" i="1" dirty="0" smtClean="0"/>
              <a:t> </a:t>
            </a:r>
            <a:r>
              <a:rPr lang="en-US" sz="1400" i="1" dirty="0" err="1" smtClean="0"/>
              <a:t>boisei</a:t>
            </a:r>
            <a:endParaRPr lang="en-US" sz="1400" i="1" dirty="0"/>
          </a:p>
        </p:txBody>
      </p:sp>
      <p:sp>
        <p:nvSpPr>
          <p:cNvPr id="20" name="TextBox 19"/>
          <p:cNvSpPr txBox="1"/>
          <p:nvPr/>
        </p:nvSpPr>
        <p:spPr>
          <a:xfrm>
            <a:off x="7685177" y="2893328"/>
            <a:ext cx="1382623" cy="307777"/>
          </a:xfrm>
          <a:prstGeom prst="rect">
            <a:avLst/>
          </a:prstGeom>
          <a:noFill/>
        </p:spPr>
        <p:txBody>
          <a:bodyPr wrap="none" rtlCol="0">
            <a:spAutoFit/>
          </a:bodyPr>
          <a:lstStyle/>
          <a:p>
            <a:r>
              <a:rPr lang="en-US" sz="1400" i="1" dirty="0" smtClean="0"/>
              <a:t>Pan troglodytes</a:t>
            </a:r>
            <a:endParaRPr lang="en-US" sz="1400" i="1" dirty="0"/>
          </a:p>
        </p:txBody>
      </p:sp>
      <p:sp>
        <p:nvSpPr>
          <p:cNvPr id="21" name="TextBox 20"/>
          <p:cNvSpPr txBox="1"/>
          <p:nvPr/>
        </p:nvSpPr>
        <p:spPr>
          <a:xfrm>
            <a:off x="5055876" y="4822739"/>
            <a:ext cx="1255472" cy="307777"/>
          </a:xfrm>
          <a:prstGeom prst="rect">
            <a:avLst/>
          </a:prstGeom>
          <a:noFill/>
        </p:spPr>
        <p:txBody>
          <a:bodyPr wrap="none" rtlCol="0">
            <a:spAutoFit/>
          </a:bodyPr>
          <a:lstStyle/>
          <a:p>
            <a:r>
              <a:rPr lang="en-US" sz="1400" i="1" dirty="0" smtClean="0"/>
              <a:t>Homo erectus</a:t>
            </a:r>
            <a:endParaRPr lang="en-US" sz="1400" i="1" dirty="0"/>
          </a:p>
        </p:txBody>
      </p:sp>
      <p:sp>
        <p:nvSpPr>
          <p:cNvPr id="22" name="TextBox 21"/>
          <p:cNvSpPr txBox="1"/>
          <p:nvPr/>
        </p:nvSpPr>
        <p:spPr>
          <a:xfrm>
            <a:off x="7696200" y="4822298"/>
            <a:ext cx="1274708" cy="307777"/>
          </a:xfrm>
          <a:prstGeom prst="rect">
            <a:avLst/>
          </a:prstGeom>
          <a:noFill/>
        </p:spPr>
        <p:txBody>
          <a:bodyPr wrap="none" rtlCol="0">
            <a:spAutoFit/>
          </a:bodyPr>
          <a:lstStyle/>
          <a:p>
            <a:r>
              <a:rPr lang="en-US" sz="1400" i="1" dirty="0" smtClean="0"/>
              <a:t>Homo sapiens</a:t>
            </a:r>
            <a:endParaRPr lang="en-US" sz="1400" i="1" dirty="0"/>
          </a:p>
        </p:txBody>
      </p:sp>
    </p:spTree>
    <p:extLst>
      <p:ext uri="{BB962C8B-B14F-4D97-AF65-F5344CB8AC3E}">
        <p14:creationId xmlns:p14="http://schemas.microsoft.com/office/powerpoint/2010/main" val="96239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 new species form &amp; evolve</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40" y="1676400"/>
            <a:ext cx="8839200" cy="31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2340" y="1981199"/>
            <a:ext cx="4046211" cy="830997"/>
          </a:xfrm>
          <a:prstGeom prst="rect">
            <a:avLst/>
          </a:prstGeom>
          <a:noFill/>
        </p:spPr>
        <p:txBody>
          <a:bodyPr wrap="square" rtlCol="0">
            <a:spAutoFit/>
          </a:bodyPr>
          <a:lstStyle/>
          <a:p>
            <a:r>
              <a:rPr lang="en-US" sz="2400" dirty="0" smtClean="0"/>
              <a:t>There are four “tenets” that need to be in place first:</a:t>
            </a:r>
            <a:endParaRPr lang="en-US" sz="2400" dirty="0"/>
          </a:p>
        </p:txBody>
      </p:sp>
      <p:sp>
        <p:nvSpPr>
          <p:cNvPr id="4" name="TextBox 3"/>
          <p:cNvSpPr txBox="1"/>
          <p:nvPr/>
        </p:nvSpPr>
        <p:spPr>
          <a:xfrm>
            <a:off x="381000" y="4572000"/>
            <a:ext cx="5105400" cy="1569660"/>
          </a:xfrm>
          <a:prstGeom prst="rect">
            <a:avLst/>
          </a:prstGeom>
          <a:noFill/>
        </p:spPr>
        <p:txBody>
          <a:bodyPr wrap="square" rtlCol="0">
            <a:spAutoFit/>
          </a:bodyPr>
          <a:lstStyle/>
          <a:p>
            <a:pPr marL="457200" indent="-457200">
              <a:buAutoNum type="arabicPeriod"/>
            </a:pPr>
            <a:r>
              <a:rPr lang="en-US" sz="2400" dirty="0" smtClean="0"/>
              <a:t>Variation</a:t>
            </a:r>
          </a:p>
          <a:p>
            <a:pPr marL="457200" indent="-457200">
              <a:buFontTx/>
              <a:buAutoNum type="arabicPeriod"/>
            </a:pPr>
            <a:r>
              <a:rPr lang="en-US" sz="2400" dirty="0"/>
              <a:t>Heredity</a:t>
            </a:r>
          </a:p>
          <a:p>
            <a:pPr marL="457200" indent="-457200">
              <a:buAutoNum type="arabicPeriod"/>
            </a:pPr>
            <a:r>
              <a:rPr lang="en-US" sz="2400" dirty="0" smtClean="0"/>
              <a:t>Overproduction</a:t>
            </a:r>
          </a:p>
          <a:p>
            <a:pPr marL="457200" indent="-457200">
              <a:buAutoNum type="arabicPeriod"/>
            </a:pPr>
            <a:r>
              <a:rPr lang="en-US" sz="2400" dirty="0" smtClean="0"/>
              <a:t>Selection caused by competition</a:t>
            </a:r>
          </a:p>
        </p:txBody>
      </p:sp>
    </p:spTree>
    <p:extLst>
      <p:ext uri="{BB962C8B-B14F-4D97-AF65-F5344CB8AC3E}">
        <p14:creationId xmlns:p14="http://schemas.microsoft.com/office/powerpoint/2010/main" val="8435633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Grid</Template>
  <TotalTime>6113</TotalTime>
  <Words>2684</Words>
  <Application>Microsoft Office PowerPoint</Application>
  <PresentationFormat>On-screen Show (4:3)</PresentationFormat>
  <Paragraphs>445</Paragraphs>
  <Slides>61</Slides>
  <Notes>35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ＭＳ Ｐゴシック</vt:lpstr>
      <vt:lpstr>Aharoni</vt:lpstr>
      <vt:lpstr>Arial</vt:lpstr>
      <vt:lpstr>Calibri</vt:lpstr>
      <vt:lpstr>DejaVu Sans Condensed</vt:lpstr>
      <vt:lpstr>Franklin Gothic Medium</vt:lpstr>
      <vt:lpstr>Times</vt:lpstr>
      <vt:lpstr>Times New Roman</vt:lpstr>
      <vt:lpstr>Verdana</vt:lpstr>
      <vt:lpstr>Wingdings</vt:lpstr>
      <vt:lpstr>Wingdings 2</vt:lpstr>
      <vt:lpstr>Grid</vt:lpstr>
      <vt:lpstr>Populations genetics and speciation</vt:lpstr>
      <vt:lpstr>Impacts, Issues Rise of the Super Rats</vt:lpstr>
      <vt:lpstr>Poison: Warfarin</vt:lpstr>
      <vt:lpstr>Antibiotic Resistant Bacteria</vt:lpstr>
      <vt:lpstr>How variation arises from similarities…</vt:lpstr>
      <vt:lpstr>Variation In Populations</vt:lpstr>
      <vt:lpstr>Objectives: Population Genetics</vt:lpstr>
      <vt:lpstr>How do new species form &amp; evolve?</vt:lpstr>
      <vt:lpstr>How do new species form &amp; evolve</vt:lpstr>
      <vt:lpstr>How do new species form &amp; evolve</vt:lpstr>
      <vt:lpstr>I. Microevolution</vt:lpstr>
      <vt:lpstr>Microevolution Forces of genetic change</vt:lpstr>
      <vt:lpstr>1. Gene Flow</vt:lpstr>
      <vt:lpstr>Gene Flow Between Oak Populations</vt:lpstr>
      <vt:lpstr>2. Genetic Drift— The Chance Changes</vt:lpstr>
      <vt:lpstr>Genetic Drift and small Population Size</vt:lpstr>
      <vt:lpstr>Genetic Drift and large Population Size</vt:lpstr>
      <vt:lpstr>Genetic drift &amp; Bottlenecks</vt:lpstr>
      <vt:lpstr>Genetic drift &amp; The Founder Effect</vt:lpstr>
      <vt:lpstr>3. Mutation Revisited</vt:lpstr>
      <vt:lpstr>PowerPoint Presentation</vt:lpstr>
      <vt:lpstr>4. Non-Random Mating = Sexual Selection</vt:lpstr>
      <vt:lpstr>Sexual selection</vt:lpstr>
      <vt:lpstr>Mating Dance of Bird of Paradise</vt:lpstr>
      <vt:lpstr>5. Natural Selection…Revisited</vt:lpstr>
      <vt:lpstr>Predation and Peppered Moths</vt:lpstr>
      <vt:lpstr>Natural Selection Revisited</vt:lpstr>
      <vt:lpstr>II. How We Know:  Individuals Don’t Evolve, Populations Do</vt:lpstr>
      <vt:lpstr>II. How to detect evolution: Variation can be calculated</vt:lpstr>
      <vt:lpstr>The Gene Pool</vt:lpstr>
      <vt:lpstr>1st: Normal Distribution</vt:lpstr>
      <vt:lpstr>3rd: Calculate the Changes</vt:lpstr>
      <vt:lpstr>VI. Speciation</vt:lpstr>
      <vt:lpstr>So we’ve discussed the mechanisms that cause Evolution</vt:lpstr>
      <vt:lpstr>Reproductive Isolation</vt:lpstr>
      <vt:lpstr>Divergence &amp; Speciation</vt:lpstr>
      <vt:lpstr>Reproductive Isolating Mechanisms</vt:lpstr>
      <vt:lpstr>1. Mechanical Isolation</vt:lpstr>
      <vt:lpstr>2. Behavioral Isolation</vt:lpstr>
      <vt:lpstr>3. Hybridization</vt:lpstr>
      <vt:lpstr>4 Other Speciation Models</vt:lpstr>
      <vt:lpstr>4. Geographic Isolation</vt:lpstr>
      <vt:lpstr>Allopatric Speciation</vt:lpstr>
      <vt:lpstr>4. Geographic Isolation</vt:lpstr>
      <vt:lpstr>Parapatric Speciation</vt:lpstr>
      <vt:lpstr>5. Genetic Isolation within region</vt:lpstr>
      <vt:lpstr>Sympatric Speciation in Palms</vt:lpstr>
      <vt:lpstr>Vii. Macroevolution</vt:lpstr>
      <vt:lpstr>Macroevolution…The Patterns of Evolution</vt:lpstr>
      <vt:lpstr>Coevolution</vt:lpstr>
      <vt:lpstr>PowerPoint Presentation</vt:lpstr>
      <vt:lpstr>Bee &amp; the orchid</vt:lpstr>
      <vt:lpstr>Ecological niches</vt:lpstr>
      <vt:lpstr>Patterns of Macroevolution</vt:lpstr>
      <vt:lpstr>Is evolution Gradual or abrupt?</vt:lpstr>
      <vt:lpstr>Macroevolution</vt:lpstr>
      <vt:lpstr>PowerPoint Presentation</vt:lpstr>
      <vt:lpstr>VII. How does evolution stop?</vt:lpstr>
      <vt:lpstr>Stasis</vt:lpstr>
      <vt:lpstr>Extinction</vt:lpstr>
      <vt:lpstr>Closure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17: Populations</dc:title>
  <dc:creator>Ives, Keith</dc:creator>
  <cp:lastModifiedBy>Chiang, Kwok him</cp:lastModifiedBy>
  <cp:revision>126</cp:revision>
  <cp:lastPrinted>2015-01-14T17:12:35Z</cp:lastPrinted>
  <dcterms:created xsi:type="dcterms:W3CDTF">2013-04-04T19:34:36Z</dcterms:created>
  <dcterms:modified xsi:type="dcterms:W3CDTF">2019-01-22T14:18:40Z</dcterms:modified>
</cp:coreProperties>
</file>